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6"/>
  </p:notesMasterIdLst>
  <p:handoutMasterIdLst>
    <p:handoutMasterId r:id="rId67"/>
  </p:handoutMasterIdLst>
  <p:sldIdLst>
    <p:sldId id="256" r:id="rId2"/>
    <p:sldId id="350" r:id="rId3"/>
    <p:sldId id="257" r:id="rId4"/>
    <p:sldId id="259" r:id="rId5"/>
    <p:sldId id="260" r:id="rId6"/>
    <p:sldId id="261" r:id="rId7"/>
    <p:sldId id="263" r:id="rId8"/>
    <p:sldId id="264" r:id="rId9"/>
    <p:sldId id="265" r:id="rId10"/>
    <p:sldId id="267" r:id="rId11"/>
    <p:sldId id="268" r:id="rId12"/>
    <p:sldId id="269" r:id="rId13"/>
    <p:sldId id="271" r:id="rId14"/>
    <p:sldId id="272" r:id="rId15"/>
    <p:sldId id="273" r:id="rId16"/>
    <p:sldId id="275" r:id="rId17"/>
    <p:sldId id="276" r:id="rId18"/>
    <p:sldId id="277" r:id="rId19"/>
    <p:sldId id="279" r:id="rId20"/>
    <p:sldId id="280" r:id="rId21"/>
    <p:sldId id="281" r:id="rId22"/>
    <p:sldId id="351" r:id="rId23"/>
    <p:sldId id="352" r:id="rId24"/>
    <p:sldId id="285" r:id="rId25"/>
    <p:sldId id="288" r:id="rId26"/>
    <p:sldId id="289" r:id="rId27"/>
    <p:sldId id="290" r:id="rId28"/>
    <p:sldId id="292" r:id="rId29"/>
    <p:sldId id="293" r:id="rId30"/>
    <p:sldId id="294" r:id="rId31"/>
    <p:sldId id="296" r:id="rId32"/>
    <p:sldId id="297" r:id="rId33"/>
    <p:sldId id="298" r:id="rId34"/>
    <p:sldId id="300" r:id="rId35"/>
    <p:sldId id="301" r:id="rId36"/>
    <p:sldId id="302" r:id="rId37"/>
    <p:sldId id="304" r:id="rId38"/>
    <p:sldId id="305" r:id="rId39"/>
    <p:sldId id="306" r:id="rId40"/>
    <p:sldId id="308" r:id="rId41"/>
    <p:sldId id="309" r:id="rId42"/>
    <p:sldId id="310" r:id="rId43"/>
    <p:sldId id="312" r:id="rId44"/>
    <p:sldId id="313" r:id="rId45"/>
    <p:sldId id="314" r:id="rId46"/>
    <p:sldId id="316" r:id="rId47"/>
    <p:sldId id="317" r:id="rId48"/>
    <p:sldId id="318" r:id="rId49"/>
    <p:sldId id="320" r:id="rId50"/>
    <p:sldId id="340" r:id="rId51"/>
    <p:sldId id="321" r:id="rId52"/>
    <p:sldId id="322" r:id="rId53"/>
    <p:sldId id="324" r:id="rId54"/>
    <p:sldId id="325" r:id="rId55"/>
    <p:sldId id="326" r:id="rId56"/>
    <p:sldId id="328" r:id="rId57"/>
    <p:sldId id="329" r:id="rId58"/>
    <p:sldId id="330" r:id="rId59"/>
    <p:sldId id="343" r:id="rId60"/>
    <p:sldId id="344" r:id="rId61"/>
    <p:sldId id="335" r:id="rId62"/>
    <p:sldId id="341" r:id="rId63"/>
    <p:sldId id="342" r:id="rId64"/>
    <p:sldId id="339" r:id="rId65"/>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00"/>
    <a:srgbClr val="9ED000"/>
    <a:srgbClr val="F4FCD8"/>
    <a:srgbClr val="FFFFFF"/>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89" autoAdjust="0"/>
    <p:restoredTop sz="94451" autoAdjust="0"/>
  </p:normalViewPr>
  <p:slideViewPr>
    <p:cSldViewPr>
      <p:cViewPr varScale="1">
        <p:scale>
          <a:sx n="125" d="100"/>
          <a:sy n="125" d="100"/>
        </p:scale>
        <p:origin x="816"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11/28/2013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11/28/2013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cxnSp>
        <p:nvCxnSpPr>
          <p:cNvPr id="8" name="Straight Connector 7"/>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69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 id="2147483705" r:id="rId6"/>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hyperlink" Target="http://academy.telerik.com/" TargetMode="External"/><Relationship Id="rId4" Type="http://schemas.openxmlformats.org/officeDocument/2006/relationships/hyperlink" Target="http://schoolacademy.teleri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indows.microsoft.com/en-us/windows/what-is-windows-experience-index"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en.wikipedia.org/wiki/Numeral_syste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6" Type="http://schemas.openxmlformats.org/officeDocument/2006/relationships/image" Target="../media/image30.gif"/><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computer.howstuffworks.com/operating-system3.ht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Regression_testing" TargetMode="External"/><Relationship Id="rId2" Type="http://schemas.openxmlformats.org/officeDocument/2006/relationships/hyperlink" Target="http://en.wikipedia.org/wiki/Software_test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35.jpeg"/><Relationship Id="rId12" Type="http://schemas.openxmlformats.org/officeDocument/2006/relationships/image" Target="../media/image39.jpeg"/><Relationship Id="rId2" Type="http://schemas.openxmlformats.org/officeDocument/2006/relationships/image" Target="../media/image32.jpe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38.jpeg"/><Relationship Id="rId5" Type="http://schemas.microsoft.com/office/2007/relationships/hdphoto" Target="../media/hdphoto4.wdp"/><Relationship Id="rId10" Type="http://schemas.openxmlformats.org/officeDocument/2006/relationships/image" Target="../media/image37.jpeg"/><Relationship Id="rId4" Type="http://schemas.openxmlformats.org/officeDocument/2006/relationships/image" Target="../media/image33.jpeg"/><Relationship Id="rId9" Type="http://schemas.openxmlformats.org/officeDocument/2006/relationships/image" Target="../media/image3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ebopedia.com/TERM/H/Huffman_compression.html" TargetMode="External"/><Relationship Id="rId2" Type="http://schemas.openxmlformats.org/officeDocument/2006/relationships/hyperlink" Target="http://www.cs.cf.ac.uk/Dave/Multimedia/node209.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en.wikipedia.org/wiki/OpenDocument" TargetMode="External"/><Relationship Id="rId2" Type="http://schemas.openxmlformats.org/officeDocument/2006/relationships/hyperlink" Target="http://en.wikipedia.org/wiki/Rich_Text_Format" TargetMode="External"/><Relationship Id="rId1" Type="http://schemas.openxmlformats.org/officeDocument/2006/relationships/slideLayout" Target="../slideLayouts/slideLayout2.xml"/><Relationship Id="rId4" Type="http://schemas.openxmlformats.org/officeDocument/2006/relationships/hyperlink" Target="http://en.wikipedia.org/wiki/.doc"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 Id="rId6" Type="http://schemas.openxmlformats.org/officeDocument/2006/relationships/image" Target="../media/image47.png"/><Relationship Id="rId5" Type="http://schemas.microsoft.com/office/2007/relationships/hdphoto" Target="../media/hdphoto6.wdp"/><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en.wikipedia.org/wiki/Tessellation_(computer_graphi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ki/Table_(database)" TargetMode="External"/><Relationship Id="rId2" Type="http://schemas.openxmlformats.org/officeDocument/2006/relationships/hyperlink" Target="http://en.wikipedia.org/wiki/Database" TargetMode="External"/><Relationship Id="rId1" Type="http://schemas.openxmlformats.org/officeDocument/2006/relationships/slideLayout" Target="../slideLayouts/slideLayout2.xml"/><Relationship Id="rId5" Type="http://schemas.openxmlformats.org/officeDocument/2006/relationships/hyperlink" Target="http://en.wikipedia.org/wiki/Relational_database" TargetMode="External"/><Relationship Id="rId4" Type="http://schemas.openxmlformats.org/officeDocument/2006/relationships/hyperlink" Target="http://en.wikipedia.org/wiki/Relational_model"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en.wikipedia.org/wiki/Customer_relationship_managemen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en.wikipedia.org/wiki/Triple_D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IT-Test-Questions-EN.ppt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jpeg"/><Relationship Id="rId4" Type="http://schemas.openxmlformats.org/officeDocument/2006/relationships/image" Target="../media/image6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Media_Player_Classic" TargetMode="External"/><Relationship Id="rId2" Type="http://schemas.openxmlformats.org/officeDocument/2006/relationships/hyperlink" Target="IT-Test-Questions-EN.ppt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 Id="rId5" Type="http://schemas.openxmlformats.org/officeDocument/2006/relationships/image" Target="../media/image70.jpeg"/><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bg.wikipedia.org/wiki/Domain_Name_Syste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en.wikipedia.org/wiki/Twitter"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iki.nginx.org/Main" TargetMode="External"/><Relationship Id="rId2" Type="http://schemas.openxmlformats.org/officeDocument/2006/relationships/hyperlink" Target="http://www.webdevelopersnotes.com/hosting/list_of_web_servers.php3" TargetMode="External"/><Relationship Id="rId1" Type="http://schemas.openxmlformats.org/officeDocument/2006/relationships/slideLayout" Target="../slideLayouts/slideLayout2.xml"/><Relationship Id="rId4" Type="http://schemas.openxmlformats.org/officeDocument/2006/relationships/hyperlink" Target="http://en.wikipedia.org/wiki/Nginx"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7.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hyperlink" Target="http://www.lynda.com/CSS-training-tutorials/447-0.html" TargetMode="External"/><Relationship Id="rId2" Type="http://schemas.openxmlformats.org/officeDocument/2006/relationships/hyperlink" Target="http://en.wikipedia.org/wiki/Responsive_web_desig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w3schools.com/jquery/default.asp"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List_of_object-oriented_programming_languages" TargetMode="External"/><Relationship Id="rId2" Type="http://schemas.openxmlformats.org/officeDocument/2006/relationships/hyperlink" Target="http://en.wikipedia.org/wiki/Pascal_(programming_languag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76400"/>
            <a:ext cx="8229600" cy="1524000"/>
          </a:xfrm>
        </p:spPr>
        <p:txBody>
          <a:bodyPr/>
          <a:lstStyle/>
          <a:p>
            <a:r>
              <a:rPr lang="en-US" sz="4800" dirty="0" smtClean="0"/>
              <a:t>Exercise Test in</a:t>
            </a:r>
            <a:r>
              <a:rPr lang="bg-BG" sz="4800" dirty="0" smtClean="0"/>
              <a:t> </a:t>
            </a:r>
            <a:r>
              <a:rPr lang="en-US" sz="4800" dirty="0" smtClean="0"/>
              <a:t/>
            </a:r>
            <a:br>
              <a:rPr lang="en-US" sz="4800" dirty="0" smtClean="0"/>
            </a:br>
            <a:r>
              <a:rPr lang="en-US" sz="4800" dirty="0" smtClean="0"/>
              <a:t>Informations Technology</a:t>
            </a:r>
            <a:endParaRPr lang="en-US" sz="4800" dirty="0"/>
          </a:p>
        </p:txBody>
      </p:sp>
      <p:sp>
        <p:nvSpPr>
          <p:cNvPr id="3" name="Subtitle 2"/>
          <p:cNvSpPr>
            <a:spLocks noGrp="1"/>
          </p:cNvSpPr>
          <p:nvPr>
            <p:ph type="subTitle" idx="1"/>
          </p:nvPr>
        </p:nvSpPr>
        <p:spPr>
          <a:xfrm>
            <a:off x="504700" y="3317080"/>
            <a:ext cx="8153400" cy="569120"/>
          </a:xfrm>
        </p:spPr>
        <p:txBody>
          <a:bodyPr/>
          <a:lstStyle/>
          <a:p>
            <a:r>
              <a:rPr lang="en-US" dirty="0" smtClean="0"/>
              <a:t>Training Test for IT Olympiad</a:t>
            </a:r>
            <a:r>
              <a:rPr lang="bg-BG" dirty="0" smtClean="0"/>
              <a:t> (</a:t>
            </a:r>
            <a:r>
              <a:rPr lang="en-US" dirty="0" smtClean="0"/>
              <a:t>NOIT</a:t>
            </a:r>
            <a:r>
              <a:rPr lang="bg-BG" dirty="0" smtClean="0"/>
              <a:t>)</a:t>
            </a:r>
            <a:endParaRPr lang="en-US" dirty="0"/>
          </a:p>
        </p:txBody>
      </p:sp>
      <p:sp>
        <p:nvSpPr>
          <p:cNvPr id="4" name="Text Placeholder 3"/>
          <p:cNvSpPr>
            <a:spLocks noGrp="1"/>
          </p:cNvSpPr>
          <p:nvPr>
            <p:ph type="body" sz="quarter" idx="10"/>
          </p:nvPr>
        </p:nvSpPr>
        <p:spPr>
          <a:xfrm>
            <a:off x="457200" y="5224047"/>
            <a:ext cx="3352800" cy="523220"/>
          </a:xfrm>
        </p:spPr>
        <p:txBody>
          <a:bodyPr/>
          <a:lstStyle/>
          <a:p>
            <a:r>
              <a:rPr lang="en-US" dirty="0" smtClean="0"/>
              <a:t>Douglas Adams</a:t>
            </a:r>
          </a:p>
        </p:txBody>
      </p:sp>
      <p:pic>
        <p:nvPicPr>
          <p:cNvPr id="8" name="Picture 2" descr="http://www.nextgenpe.com/media/focus-area-images/NGPE/issue-6/Technology_solutions_SM_F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4612192"/>
            <a:ext cx="4686300" cy="1707152"/>
          </a:xfrm>
          <a:prstGeom prst="roundRect">
            <a:avLst>
              <a:gd name="adj" fmla="val 5456"/>
            </a:avLst>
          </a:prstGeom>
          <a:noFill/>
        </p:spPr>
      </p:pic>
      <p:pic>
        <p:nvPicPr>
          <p:cNvPr id="9" name="Picture 4" descr="C:\NAKOV\Telerik-Academy-Course-2009\Telerik-Academy-logo-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099" y="457200"/>
            <a:ext cx="3130885" cy="914400"/>
          </a:xfrm>
          <a:prstGeom prst="roundRect">
            <a:avLst>
              <a:gd name="adj" fmla="val 5054"/>
            </a:avLst>
          </a:prstGeom>
          <a:noFill/>
        </p:spPr>
      </p:pic>
      <p:sp>
        <p:nvSpPr>
          <p:cNvPr id="11" name="TextBox 10"/>
          <p:cNvSpPr txBox="1"/>
          <p:nvPr/>
        </p:nvSpPr>
        <p:spPr>
          <a:xfrm rot="162465">
            <a:off x="357199" y="1026101"/>
            <a:ext cx="4803944" cy="461665"/>
          </a:xfrm>
          <a:prstGeom prst="rect">
            <a:avLst/>
          </a:prstGeom>
          <a:noFill/>
        </p:spPr>
        <p:txBody>
          <a:bodyPr wrap="none" rtlCol="0">
            <a:spAutoFit/>
          </a:bodyPr>
          <a:lstStyle/>
          <a:p>
            <a:r>
              <a:rPr lang="en-US" sz="2400" b="1" dirty="0" smtClean="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hlinkClick r:id="rId4"/>
              </a:rPr>
              <a:t>http://schoolacademy.telerik.com</a:t>
            </a:r>
            <a:endParaRPr lang="en-US" sz="2400" b="1" dirty="0">
              <a:ln w="1905"/>
              <a:solidFill>
                <a:schemeClr val="tx1">
                  <a:lumMod val="40000"/>
                  <a:lumOff val="60000"/>
                </a:schemeClr>
              </a:solidFill>
              <a:effectLst>
                <a:innerShdw blurRad="69850" dist="43180" dir="5400000">
                  <a:srgbClr val="000000">
                    <a:alpha val="65000"/>
                  </a:srgbClr>
                </a:innerShdw>
                <a:reflection blurRad="6350" stA="55000" endA="300" endPos="45500" dir="5400000" sy="-100000" algn="bl" rotWithShape="0"/>
              </a:effectLst>
            </a:endParaRPr>
          </a:p>
        </p:txBody>
      </p:sp>
      <p:sp>
        <p:nvSpPr>
          <p:cNvPr id="10" name="Text Placeholder 9"/>
          <p:cNvSpPr>
            <a:spLocks noGrp="1"/>
          </p:cNvSpPr>
          <p:nvPr>
            <p:ph type="body" sz="quarter" idx="11"/>
          </p:nvPr>
        </p:nvSpPr>
        <p:spPr>
          <a:xfrm>
            <a:off x="469075" y="5757446"/>
            <a:ext cx="2783134" cy="369332"/>
          </a:xfrm>
        </p:spPr>
        <p:txBody>
          <a:bodyPr/>
          <a:lstStyle/>
          <a:p>
            <a:r>
              <a:rPr lang="en-US" dirty="0" err="1"/>
              <a:t>Telerik</a:t>
            </a:r>
            <a:r>
              <a:rPr lang="en-US" dirty="0"/>
              <a:t> Software Academy</a:t>
            </a:r>
          </a:p>
        </p:txBody>
      </p:sp>
      <p:sp>
        <p:nvSpPr>
          <p:cNvPr id="12" name="Text Placeholder 6"/>
          <p:cNvSpPr>
            <a:spLocks noGrp="1"/>
          </p:cNvSpPr>
          <p:nvPr>
            <p:ph type="body" sz="quarter" idx="12"/>
          </p:nvPr>
        </p:nvSpPr>
        <p:spPr>
          <a:xfrm>
            <a:off x="511224" y="6114782"/>
            <a:ext cx="3352800" cy="338554"/>
          </a:xfrm>
        </p:spPr>
        <p:txBody>
          <a:bodyPr/>
          <a:lstStyle/>
          <a:p>
            <a:r>
              <a:rPr lang="en-US" dirty="0" smtClean="0">
                <a:hlinkClick r:id="rId5"/>
              </a:rPr>
              <a:t>academy.telerik.com</a:t>
            </a:r>
            <a:r>
              <a:rPr lang="en-US" dirty="0" smtClean="0"/>
              <a:t>   </a:t>
            </a:r>
            <a:endParaRPr lang="en-US" dirty="0"/>
          </a:p>
        </p:txBody>
      </p:sp>
    </p:spTree>
    <p:extLst>
      <p:ext uri="{BB962C8B-B14F-4D97-AF65-F5344CB8AC3E}">
        <p14:creationId xmlns:p14="http://schemas.microsoft.com/office/powerpoint/2010/main" val="11602304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685800"/>
            <a:ext cx="8686800" cy="5638800"/>
          </a:xfrm>
        </p:spPr>
        <p:txBody>
          <a:bodyPr/>
          <a:lstStyle/>
          <a:p>
            <a:r>
              <a:rPr lang="en-US" dirty="0" smtClean="0"/>
              <a:t>What is Computer Base Score in Windows 7 OS?</a:t>
            </a:r>
          </a:p>
          <a:p>
            <a:pPr marL="871538" lvl="1" indent="-514350">
              <a:buFont typeface="+mj-lt"/>
              <a:buAutoNum type="alphaLcParenR"/>
            </a:pPr>
            <a:r>
              <a:rPr lang="en-US" dirty="0" smtClean="0"/>
              <a:t>The </a:t>
            </a:r>
            <a:r>
              <a:rPr lang="en-US" dirty="0"/>
              <a:t>capability of your computer's hardware and software configuration expressed as a </a:t>
            </a:r>
            <a:r>
              <a:rPr lang="en-US" dirty="0" smtClean="0"/>
              <a:t>number.</a:t>
            </a:r>
          </a:p>
          <a:p>
            <a:pPr marL="871538" lvl="1" indent="-514350">
              <a:buFont typeface="+mj-lt"/>
              <a:buAutoNum type="alphaLcParenR"/>
            </a:pPr>
            <a:r>
              <a:rPr lang="en-US" dirty="0" smtClean="0"/>
              <a:t>The </a:t>
            </a:r>
            <a:r>
              <a:rPr lang="en-US" dirty="0"/>
              <a:t>result of tests run on the RAM hardware components of your </a:t>
            </a:r>
            <a:r>
              <a:rPr lang="en-US" dirty="0" smtClean="0"/>
              <a:t>computer.</a:t>
            </a:r>
          </a:p>
          <a:p>
            <a:pPr marL="871538" lvl="1" indent="-514350">
              <a:buFont typeface="+mj-lt"/>
              <a:buAutoNum type="alphaLcParenR"/>
            </a:pPr>
            <a:r>
              <a:rPr lang="en-US" dirty="0"/>
              <a:t>The result of tests run on the </a:t>
            </a:r>
            <a:r>
              <a:rPr lang="en-US" dirty="0" smtClean="0"/>
              <a:t>CPU hardware </a:t>
            </a:r>
            <a:r>
              <a:rPr lang="en-US" dirty="0"/>
              <a:t>components of your computer.</a:t>
            </a:r>
          </a:p>
          <a:p>
            <a:pPr marL="871538" lvl="1" indent="-514350">
              <a:buFont typeface="+mj-lt"/>
              <a:buAutoNum type="alphaLcParenR"/>
            </a:pPr>
            <a:r>
              <a:rPr lang="en-US" dirty="0" smtClean="0"/>
              <a:t>The </a:t>
            </a:r>
            <a:r>
              <a:rPr lang="en-US" dirty="0"/>
              <a:t>result of tests run on the </a:t>
            </a:r>
            <a:r>
              <a:rPr lang="en-US" dirty="0" smtClean="0"/>
              <a:t>gaming </a:t>
            </a:r>
            <a:r>
              <a:rPr lang="en-US" dirty="0"/>
              <a:t>graphics  hardware components of your computer</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
        <p:nvSpPr>
          <p:cNvPr id="5" name="Oval 4"/>
          <p:cNvSpPr/>
          <p:nvPr/>
        </p:nvSpPr>
        <p:spPr>
          <a:xfrm>
            <a:off x="467544" y="191683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8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A</a:t>
            </a:r>
            <a:endParaRPr lang="bg-BG" dirty="0" smtClean="0"/>
          </a:p>
          <a:p>
            <a:pPr lvl="1"/>
            <a:r>
              <a:rPr lang="en-US" dirty="0"/>
              <a:t>The capability of your computer's hardware and software configuration expressed as a number</a:t>
            </a:r>
            <a:r>
              <a:rPr lang="en-US" dirty="0" smtClean="0"/>
              <a:t>.</a:t>
            </a:r>
            <a:endParaRPr lang="en-US" dirty="0" smtClean="0"/>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windows.microsoft.com/en-us/windows/what-is-windows-experience-index#What-is-windows-experience-index=windows-7</a:t>
            </a:r>
            <a:endParaRPr lang="en-US" sz="2800" dirty="0" smtClean="0"/>
          </a:p>
          <a:p>
            <a:pPr lvl="1"/>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3346231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62399"/>
            <a:ext cx="6432376" cy="1295401"/>
          </a:xfrm>
        </p:spPr>
        <p:txBody>
          <a:bodyPr/>
          <a:lstStyle/>
          <a:p>
            <a:r>
              <a:rPr lang="en-US" dirty="0"/>
              <a:t>Data </a:t>
            </a:r>
            <a:r>
              <a:rPr lang="en-US" dirty="0" smtClean="0"/>
              <a:t>Transmission</a:t>
            </a:r>
            <a:r>
              <a:rPr lang="en-US" dirty="0"/>
              <a:t/>
            </a:r>
            <a:br>
              <a:rPr lang="en-US" dirty="0"/>
            </a:br>
            <a:r>
              <a:rPr lang="en-US" dirty="0" smtClean="0"/>
              <a:t> and </a:t>
            </a:r>
            <a:r>
              <a:rPr lang="en-US" dirty="0"/>
              <a:t>Numeral </a:t>
            </a:r>
            <a:r>
              <a:rPr lang="en-US" dirty="0" smtClean="0"/>
              <a:t>Systems</a:t>
            </a:r>
            <a:endParaRPr lang="en-US" dirty="0"/>
          </a:p>
        </p:txBody>
      </p:sp>
      <p:sp>
        <p:nvSpPr>
          <p:cNvPr id="3" name="Subtitle 2"/>
          <p:cNvSpPr>
            <a:spLocks noGrp="1"/>
          </p:cNvSpPr>
          <p:nvPr>
            <p:ph type="subTitle" idx="1"/>
          </p:nvPr>
        </p:nvSpPr>
        <p:spPr>
          <a:xfrm>
            <a:off x="1219200" y="5445920"/>
            <a:ext cx="6705600" cy="954880"/>
          </a:xfrm>
        </p:spPr>
        <p:txBody>
          <a:bodyPr/>
          <a:lstStyle/>
          <a:p>
            <a:r>
              <a:rPr lang="en-US" dirty="0" smtClean="0"/>
              <a:t>Data Transmission Channels</a:t>
            </a:r>
            <a:r>
              <a:rPr lang="bg-BG" dirty="0" smtClean="0"/>
              <a:t>, </a:t>
            </a:r>
            <a:r>
              <a:rPr lang="en-US" dirty="0" smtClean="0"/>
              <a:t>Measurement Units</a:t>
            </a:r>
            <a:r>
              <a:rPr lang="bg-BG" dirty="0" smtClean="0"/>
              <a:t>, </a:t>
            </a:r>
            <a:r>
              <a:rPr lang="en-US" dirty="0" smtClean="0"/>
              <a:t>Working with Numeral Systems</a:t>
            </a:r>
            <a:endParaRPr lang="en-US" dirty="0"/>
          </a:p>
        </p:txBody>
      </p:sp>
      <p:pic>
        <p:nvPicPr>
          <p:cNvPr id="12290"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6389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How much is</a:t>
            </a:r>
            <a:r>
              <a:rPr lang="bg-BG" dirty="0" smtClean="0"/>
              <a:t> </a:t>
            </a:r>
            <a:r>
              <a:rPr lang="en-US" dirty="0" smtClean="0"/>
              <a:t>F</a:t>
            </a:r>
            <a:r>
              <a:rPr lang="bg-BG" dirty="0" smtClean="0"/>
              <a:t>А</a:t>
            </a:r>
            <a:r>
              <a:rPr lang="en-US" baseline="-25000" dirty="0" smtClean="0"/>
              <a:t>(16)</a:t>
            </a:r>
            <a:r>
              <a:rPr lang="en-US" dirty="0" smtClean="0"/>
              <a:t> – 1</a:t>
            </a:r>
            <a:r>
              <a:rPr lang="bg-BG" dirty="0" smtClean="0"/>
              <a:t>0</a:t>
            </a:r>
            <a:r>
              <a:rPr lang="en-US" dirty="0" smtClean="0"/>
              <a:t>001011</a:t>
            </a:r>
            <a:r>
              <a:rPr lang="en-US" baseline="-25000" dirty="0" smtClean="0"/>
              <a:t>(2)</a:t>
            </a:r>
            <a:r>
              <a:rPr lang="en-US" dirty="0" smtClean="0"/>
              <a:t>?</a:t>
            </a:r>
          </a:p>
          <a:p>
            <a:pPr marL="871538" lvl="1" indent="-514350">
              <a:buFont typeface="+mj-lt"/>
              <a:buAutoNum type="alphaLcParenR"/>
            </a:pPr>
            <a:r>
              <a:rPr lang="bg-BG" dirty="0" smtClean="0"/>
              <a:t>А</a:t>
            </a:r>
            <a:r>
              <a:rPr lang="en-US" dirty="0" smtClean="0"/>
              <a:t>G</a:t>
            </a:r>
            <a:r>
              <a:rPr lang="en-US" baseline="-25000" dirty="0" smtClean="0"/>
              <a:t>(16)</a:t>
            </a:r>
            <a:endParaRPr lang="en-US" dirty="0" smtClean="0"/>
          </a:p>
          <a:p>
            <a:pPr marL="871538" lvl="1" indent="-514350">
              <a:buFont typeface="+mj-lt"/>
              <a:buAutoNum type="alphaLcParenR"/>
            </a:pPr>
            <a:r>
              <a:rPr lang="bg-BG" dirty="0" smtClean="0"/>
              <a:t>111</a:t>
            </a:r>
            <a:r>
              <a:rPr lang="en-US" baseline="-25000" dirty="0" smtClean="0"/>
              <a:t>(8)</a:t>
            </a:r>
            <a:endParaRPr lang="en-US" dirty="0" smtClean="0"/>
          </a:p>
          <a:p>
            <a:pPr marL="871538" lvl="1" indent="-514350">
              <a:buFont typeface="+mj-lt"/>
              <a:buAutoNum type="alphaLcParenR"/>
            </a:pPr>
            <a:r>
              <a:rPr lang="bg-BG" dirty="0" smtClean="0"/>
              <a:t>157</a:t>
            </a:r>
            <a:r>
              <a:rPr lang="en-US" baseline="-25000" dirty="0" smtClean="0"/>
              <a:t>(10)</a:t>
            </a:r>
            <a:endParaRPr lang="en-US" dirty="0" smtClean="0"/>
          </a:p>
          <a:p>
            <a:pPr marL="871538" lvl="1" indent="-514350">
              <a:buFont typeface="+mj-lt"/>
              <a:buAutoNum type="alphaLcParenR"/>
            </a:pPr>
            <a:r>
              <a:rPr lang="bg-BG" dirty="0" smtClean="0"/>
              <a:t>111</a:t>
            </a:r>
            <a:r>
              <a:rPr lang="en-US" dirty="0" smtClean="0"/>
              <a:t> </a:t>
            </a:r>
            <a:r>
              <a:rPr lang="en-US" baseline="-25000" dirty="0" smtClean="0"/>
              <a:t>(16)</a:t>
            </a:r>
            <a:endParaRPr lang="en-US" dirty="0" smtClean="0"/>
          </a:p>
          <a:p>
            <a:pPr marL="871538" lvl="1" indent="-514350">
              <a:buFont typeface="+mj-lt"/>
              <a:buAutoNum type="alphaLcParenR"/>
            </a:pPr>
            <a:r>
              <a:rPr lang="bg-BG" dirty="0" smtClean="0"/>
              <a:t>157</a:t>
            </a:r>
            <a:r>
              <a:rPr lang="en-US" baseline="-25000" dirty="0" smtClean="0"/>
              <a:t>(8)</a:t>
            </a:r>
            <a:endParaRPr lang="en-US" dirty="0" smtClean="0"/>
          </a:p>
          <a:p>
            <a:pPr marL="871538" lvl="1" indent="-514350">
              <a:buFont typeface="+mj-lt"/>
              <a:buAutoNum type="alphaLcParenR"/>
            </a:pPr>
            <a:r>
              <a:rPr lang="en-US" dirty="0" smtClean="0"/>
              <a:t>110111</a:t>
            </a:r>
            <a:r>
              <a:rPr lang="en-US" baseline="-25000" dirty="0" smtClean="0"/>
              <a:t>(2)</a:t>
            </a:r>
            <a:endParaRPr lang="en-US" dirty="0" smtClean="0"/>
          </a:p>
          <a:p>
            <a:pPr>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
        <p:nvSpPr>
          <p:cNvPr id="6" name="Oval 4"/>
          <p:cNvSpPr/>
          <p:nvPr/>
        </p:nvSpPr>
        <p:spPr>
          <a:xfrm>
            <a:off x="500034" y="410528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13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E</a:t>
            </a:r>
            <a:endParaRPr lang="bg-BG" dirty="0" smtClean="0"/>
          </a:p>
          <a:p>
            <a:pPr lvl="1"/>
            <a:r>
              <a:rPr lang="en-US" sz="2800" dirty="0" smtClean="0"/>
              <a:t>Arithmetic operations with numbers are calculated easier in decimal numeral system</a:t>
            </a:r>
            <a:r>
              <a:rPr lang="bg-BG" sz="2800" dirty="0" smtClean="0"/>
              <a:t>:</a:t>
            </a:r>
          </a:p>
          <a:p>
            <a:pPr lvl="1"/>
            <a:r>
              <a:rPr lang="en-US" sz="2800" dirty="0" smtClean="0"/>
              <a:t>FA</a:t>
            </a:r>
            <a:r>
              <a:rPr lang="en-US" sz="2800" baseline="-25000" dirty="0" smtClean="0"/>
              <a:t>(16)</a:t>
            </a:r>
            <a:r>
              <a:rPr lang="en-US" sz="2800" dirty="0" smtClean="0"/>
              <a:t> = 250</a:t>
            </a:r>
            <a:r>
              <a:rPr lang="en-US" sz="2800" baseline="-25000" dirty="0" smtClean="0"/>
              <a:t>(10)</a:t>
            </a:r>
            <a:endParaRPr lang="bg-BG" sz="2800" dirty="0" smtClean="0"/>
          </a:p>
          <a:p>
            <a:pPr lvl="1"/>
            <a:r>
              <a:rPr lang="en-US" sz="2800" dirty="0" smtClean="0"/>
              <a:t>10001011</a:t>
            </a:r>
            <a:r>
              <a:rPr lang="en-US" sz="2800" baseline="-25000" dirty="0" smtClean="0"/>
              <a:t>(2)</a:t>
            </a:r>
            <a:r>
              <a:rPr lang="en-US" sz="2800" dirty="0" smtClean="0"/>
              <a:t> = 139</a:t>
            </a:r>
            <a:r>
              <a:rPr lang="en-US" sz="2800" baseline="-25000" dirty="0" smtClean="0"/>
              <a:t>(10)</a:t>
            </a:r>
            <a:endParaRPr lang="en-US" sz="2800" dirty="0" smtClean="0"/>
          </a:p>
          <a:p>
            <a:pPr lvl="1"/>
            <a:r>
              <a:rPr lang="en-US" sz="2800" dirty="0" smtClean="0"/>
              <a:t>250</a:t>
            </a:r>
            <a:r>
              <a:rPr lang="bg-BG" sz="2800" baseline="-25000" dirty="0" smtClean="0"/>
              <a:t>(10)</a:t>
            </a:r>
            <a:r>
              <a:rPr lang="en-US" sz="2800" dirty="0" smtClean="0"/>
              <a:t> – 139</a:t>
            </a:r>
            <a:r>
              <a:rPr lang="bg-BG" sz="2800" baseline="-25000" dirty="0" smtClean="0"/>
              <a:t>(10)</a:t>
            </a:r>
            <a:r>
              <a:rPr lang="en-US" sz="2800" dirty="0" smtClean="0"/>
              <a:t> = 11</a:t>
            </a:r>
            <a:r>
              <a:rPr lang="bg-BG" sz="2800" dirty="0" smtClean="0"/>
              <a:t>1</a:t>
            </a:r>
            <a:r>
              <a:rPr lang="bg-BG" sz="2800" baseline="-25000" dirty="0" smtClean="0"/>
              <a:t>(</a:t>
            </a:r>
            <a:r>
              <a:rPr lang="en-US" sz="2800" baseline="-25000" dirty="0" smtClean="0"/>
              <a:t>10</a:t>
            </a:r>
            <a:r>
              <a:rPr lang="bg-BG" sz="2800" baseline="-25000" dirty="0" smtClean="0"/>
              <a:t>)</a:t>
            </a:r>
            <a:endParaRPr lang="bg-BG" sz="2800" dirty="0" smtClean="0"/>
          </a:p>
          <a:p>
            <a:pPr lvl="1"/>
            <a:r>
              <a:rPr lang="en-US" sz="2800" dirty="0" smtClean="0"/>
              <a:t>Simple transformations lead to the answer.</a:t>
            </a:r>
            <a:endParaRPr lang="bg-BG" sz="2800" dirty="0" smtClean="0"/>
          </a:p>
          <a:p>
            <a:pPr lvl="1"/>
            <a:r>
              <a:rPr lang="en-US" sz="2800" dirty="0" smtClean="0"/>
              <a:t>AG</a:t>
            </a:r>
            <a:r>
              <a:rPr lang="en-US" sz="2800" baseline="-25000" dirty="0" smtClean="0"/>
              <a:t>(16)</a:t>
            </a:r>
            <a:r>
              <a:rPr lang="en-US" sz="2800" dirty="0" smtClean="0"/>
              <a:t> is not a valid number</a:t>
            </a:r>
            <a:r>
              <a:rPr lang="bg-BG" sz="2800" dirty="0" smtClean="0"/>
              <a:t>.</a:t>
            </a:r>
            <a:endParaRPr lang="en-US" sz="2800" dirty="0" smtClean="0"/>
          </a:p>
          <a:p>
            <a:r>
              <a:rPr lang="en-US" dirty="0" smtClean="0"/>
              <a:t>Information</a:t>
            </a:r>
            <a:r>
              <a:rPr lang="bg-BG" dirty="0" smtClean="0"/>
              <a:t>:</a:t>
            </a:r>
            <a:endParaRPr lang="en-US" sz="2800" dirty="0" smtClean="0"/>
          </a:p>
          <a:p>
            <a:pPr lvl="1"/>
            <a:r>
              <a:rPr lang="de-DE" sz="2800" dirty="0" smtClean="0">
                <a:hlinkClick r:id="rId2"/>
              </a:rPr>
              <a:t>http://en.wikipedia.org/wiki/Numeral_system</a:t>
            </a:r>
            <a:endParaRPr lang="bg-BG" sz="2800" dirty="0" smtClean="0"/>
          </a:p>
          <a:p>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Tree>
    <p:extLst>
      <p:ext uri="{BB962C8B-B14F-4D97-AF65-F5344CB8AC3E}">
        <p14:creationId xmlns:p14="http://schemas.microsoft.com/office/powerpoint/2010/main" val="2278669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Operational systems</a:t>
            </a:r>
            <a:endParaRPr lang="en-US" dirty="0"/>
          </a:p>
        </p:txBody>
      </p:sp>
      <p:sp>
        <p:nvSpPr>
          <p:cNvPr id="3" name="Subtitle 2"/>
          <p:cNvSpPr>
            <a:spLocks noGrp="1"/>
          </p:cNvSpPr>
          <p:nvPr>
            <p:ph type="subTitle" idx="1"/>
          </p:nvPr>
        </p:nvSpPr>
        <p:spPr>
          <a:xfrm>
            <a:off x="838200" y="5374478"/>
            <a:ext cx="7467600" cy="950122"/>
          </a:xfrm>
        </p:spPr>
        <p:txBody>
          <a:bodyPr/>
          <a:lstStyle/>
          <a:p>
            <a:r>
              <a:rPr lang="en-US" dirty="0" smtClean="0"/>
              <a:t>Architecture</a:t>
            </a:r>
            <a:r>
              <a:rPr lang="en-US" dirty="0"/>
              <a:t>,</a:t>
            </a:r>
            <a:r>
              <a:rPr lang="bg-BG" dirty="0" smtClean="0"/>
              <a:t> </a:t>
            </a:r>
            <a:r>
              <a:rPr lang="en-US" dirty="0" smtClean="0"/>
              <a:t>Processes</a:t>
            </a:r>
            <a:r>
              <a:rPr lang="bg-BG" dirty="0" smtClean="0"/>
              <a:t>, </a:t>
            </a:r>
            <a:r>
              <a:rPr lang="en-US" dirty="0" smtClean="0"/>
              <a:t>Users</a:t>
            </a:r>
            <a:r>
              <a:rPr lang="bg-BG" dirty="0" smtClean="0"/>
              <a:t>, </a:t>
            </a:r>
            <a:r>
              <a:rPr lang="en-US" dirty="0" smtClean="0"/>
              <a:t>User Interface</a:t>
            </a:r>
            <a:r>
              <a:rPr lang="bg-BG" dirty="0" smtClean="0"/>
              <a:t>, </a:t>
            </a:r>
            <a:r>
              <a:rPr lang="en-US" dirty="0" smtClean="0"/>
              <a:t>File Systems</a:t>
            </a:r>
            <a:endParaRPr lang="en-US" dirty="0"/>
          </a:p>
        </p:txBody>
      </p:sp>
      <p:pic>
        <p:nvPicPr>
          <p:cNvPr id="5"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410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5364"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4800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2853430" y="35582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0"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9406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2"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5425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4" name="Picture 14" descr="http://www.webdesignermag.co.uk/wp-content/uploads/2010/06/iphone4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601" y="12039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15376"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6177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78" name="Picture 18" descr="http://4.bp.blogspot.com/_8hjxEHOclQU/SF4koEojexI/AAAAAAAAAMY/fJ0gnSSNDEA/s400/300px-MacOS_original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4045" y="2111022"/>
            <a:ext cx="1226206"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images.fixya.com/F/fedora/177x150/a2111005.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21024750">
            <a:off x="4980513" y="10145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82" name="Picture 22" descr="http://cdn.erictric.com/wp-content/uploads/2010/06/iOS-4-Logo.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0668474">
            <a:off x="1086765" y="22140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15386" name="Picture 26" descr="http://www.bbin.in/en/wp-content/uploads/2010/08/800px-QNX_logo.svg_-300x127.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472" t="-13453" r="-7472" b="-13453"/>
          <a:stretch/>
        </p:blipFill>
        <p:spPr bwMode="auto">
          <a:xfrm rot="340637">
            <a:off x="614785" y="35218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88" name="Picture 28" descr="http://static.arstechnica.net/windows_embedded_small.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rot="280204">
            <a:off x="3709924" y="4961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90" name="Picture 30" descr="http://www.dataracks.net/images/freebsdLogo-large.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081461">
            <a:off x="1767467" y="6523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15392" name="Picture 32" descr="http://www.hjackson.org/blog/debia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rot="21443247">
            <a:off x="7721198" y="21562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15394" name="Picture 34" descr="http://www.mobiletopsoft.com/images/news/blackberry_logo.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1388" b="24613"/>
          <a:stretch/>
        </p:blipFill>
        <p:spPr bwMode="auto">
          <a:xfrm rot="21334579">
            <a:off x="478854" y="27498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3274156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a multi-user operating system?</a:t>
            </a:r>
          </a:p>
          <a:p>
            <a:pPr marL="871538" lvl="1" indent="-514350">
              <a:buFont typeface="+mj-lt"/>
              <a:buAutoNum type="alphaLcParenR"/>
            </a:pPr>
            <a:r>
              <a:rPr lang="en-US" dirty="0"/>
              <a:t>Unix</a:t>
            </a:r>
            <a:endParaRPr lang="en-US" dirty="0" smtClean="0"/>
          </a:p>
          <a:p>
            <a:pPr marL="871538" lvl="1" indent="-514350">
              <a:buFont typeface="+mj-lt"/>
              <a:buAutoNum type="alphaLcParenR"/>
            </a:pPr>
            <a:r>
              <a:rPr lang="en-US" dirty="0"/>
              <a:t>Windows 95</a:t>
            </a:r>
          </a:p>
          <a:p>
            <a:pPr marL="871538" lvl="1" indent="-514350">
              <a:buFont typeface="+mj-lt"/>
              <a:buAutoNum type="alphaLcParenR"/>
            </a:pPr>
            <a:r>
              <a:rPr lang="en-US" dirty="0"/>
              <a:t>Windows 2000</a:t>
            </a:r>
          </a:p>
          <a:p>
            <a:pPr marL="871538" lvl="1" indent="-514350">
              <a:buFont typeface="+mj-lt"/>
              <a:buAutoNum type="alphaLcParenR"/>
            </a:pPr>
            <a:r>
              <a:rPr lang="en-US" dirty="0"/>
              <a:t>Mac OS</a:t>
            </a:r>
          </a:p>
          <a:p>
            <a:pPr marL="871538" lvl="1" indent="-514350">
              <a:buFont typeface="+mj-lt"/>
              <a:buAutoNum type="alphaLcParenR"/>
            </a:pPr>
            <a:r>
              <a:rPr lang="en-US" dirty="0"/>
              <a:t>Palm OS</a:t>
            </a:r>
          </a:p>
          <a:p>
            <a:pPr marL="871538" lvl="1" indent="-514350">
              <a:buFont typeface="+mj-lt"/>
              <a:buAutoNum type="alphaLcParenR"/>
            </a:pPr>
            <a:r>
              <a:rPr lang="en-US" dirty="0" smtClean="0"/>
              <a:t>FOXP3</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Oval 4"/>
          <p:cNvSpPr/>
          <p:nvPr/>
        </p:nvSpPr>
        <p:spPr>
          <a:xfrm>
            <a:off x="49530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6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764704"/>
            <a:ext cx="8686800" cy="5940896"/>
          </a:xfrm>
        </p:spPr>
        <p:txBody>
          <a:bodyPr/>
          <a:lstStyle/>
          <a:p>
            <a:r>
              <a:rPr lang="en-US" dirty="0" smtClean="0"/>
              <a:t>Answer: A</a:t>
            </a:r>
            <a:endParaRPr lang="bg-BG" dirty="0" smtClean="0"/>
          </a:p>
          <a:p>
            <a:pPr lvl="1"/>
            <a:r>
              <a:rPr lang="en-US" dirty="0" smtClean="0"/>
              <a:t>FOXP3 is a protein and the rest of the listed OS are single-user.</a:t>
            </a:r>
            <a:endParaRPr lang="bg-BG" dirty="0" smtClean="0"/>
          </a:p>
          <a:p>
            <a:pPr lvl="1"/>
            <a:r>
              <a:rPr lang="en-US" dirty="0" smtClean="0"/>
              <a:t>Some OS such as Windows </a:t>
            </a:r>
            <a:r>
              <a:rPr lang="en-US" dirty="0"/>
              <a:t>2000 </a:t>
            </a:r>
            <a:r>
              <a:rPr lang="en-US" dirty="0" smtClean="0"/>
              <a:t>can support lots of </a:t>
            </a:r>
            <a:r>
              <a:rPr lang="en-US" dirty="0"/>
              <a:t>networked users, but </a:t>
            </a:r>
            <a:r>
              <a:rPr lang="en-US" dirty="0" smtClean="0"/>
              <a:t>then the </a:t>
            </a:r>
            <a:r>
              <a:rPr lang="en-US" dirty="0"/>
              <a:t>only "</a:t>
            </a:r>
            <a:r>
              <a:rPr lang="en-US" dirty="0" smtClean="0"/>
              <a:t>user“ is the system administrator.</a:t>
            </a:r>
          </a:p>
          <a:p>
            <a:r>
              <a:rPr lang="en-US" dirty="0" smtClean="0"/>
              <a:t>Information</a:t>
            </a:r>
            <a:r>
              <a:rPr lang="bg-BG" dirty="0" smtClean="0"/>
              <a:t>:</a:t>
            </a:r>
            <a:endParaRPr lang="en-US" dirty="0" smtClean="0"/>
          </a:p>
          <a:p>
            <a:pPr lvl="1"/>
            <a:r>
              <a:rPr lang="en-US" sz="2800" dirty="0">
                <a:hlinkClick r:id="rId2"/>
              </a:rPr>
              <a:t>http://computer.howstuffworks.com/operating-system3.htm</a:t>
            </a:r>
            <a:r>
              <a:rPr lang="bg-BG" sz="2800" dirty="0"/>
              <a:t> </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Tree>
    <p:extLst>
      <p:ext uri="{BB962C8B-B14F-4D97-AF65-F5344CB8AC3E}">
        <p14:creationId xmlns:p14="http://schemas.microsoft.com/office/powerpoint/2010/main" val="15681359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219201"/>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2"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3" name="Subtitle 2"/>
          <p:cNvSpPr>
            <a:spLocks noGrp="1"/>
          </p:cNvSpPr>
          <p:nvPr>
            <p:ph type="subTitle" idx="1"/>
          </p:nvPr>
        </p:nvSpPr>
        <p:spPr>
          <a:xfrm>
            <a:off x="609600" y="5145880"/>
            <a:ext cx="7924800" cy="1026320"/>
          </a:xfrm>
        </p:spPr>
        <p:txBody>
          <a:bodyPr/>
          <a:lstStyle/>
          <a:p>
            <a:r>
              <a:rPr lang="en-US" dirty="0" smtClean="0"/>
              <a:t>Analysis</a:t>
            </a:r>
            <a:r>
              <a:rPr lang="bg-BG" dirty="0" smtClean="0"/>
              <a:t>, </a:t>
            </a:r>
            <a:r>
              <a:rPr lang="en-US" dirty="0" smtClean="0"/>
              <a:t>Specifications</a:t>
            </a:r>
            <a:r>
              <a:rPr lang="bg-BG" dirty="0" smtClean="0"/>
              <a:t>, </a:t>
            </a:r>
            <a:r>
              <a:rPr lang="en-US" dirty="0" smtClean="0"/>
              <a:t>Projecting</a:t>
            </a:r>
            <a:r>
              <a:rPr lang="bg-BG" dirty="0" smtClean="0"/>
              <a:t>, </a:t>
            </a:r>
            <a:r>
              <a:rPr lang="en-US" dirty="0" smtClean="0"/>
              <a:t>Prototype</a:t>
            </a:r>
            <a:r>
              <a:rPr lang="bg-BG" dirty="0" smtClean="0"/>
              <a:t>, </a:t>
            </a:r>
            <a:r>
              <a:rPr lang="en-US" dirty="0" smtClean="0"/>
              <a:t>Implementation</a:t>
            </a:r>
            <a:r>
              <a:rPr lang="bg-BG" dirty="0" smtClean="0"/>
              <a:t>, </a:t>
            </a:r>
            <a:r>
              <a:rPr lang="en-US" dirty="0" smtClean="0"/>
              <a:t>Testing</a:t>
            </a:r>
            <a:r>
              <a:rPr lang="bg-BG" dirty="0" smtClean="0"/>
              <a:t>, </a:t>
            </a:r>
            <a:r>
              <a:rPr lang="en-US" dirty="0" smtClean="0"/>
              <a:t>Maintenance</a:t>
            </a:r>
            <a:r>
              <a:rPr lang="bg-BG" dirty="0" smtClean="0"/>
              <a:t>, …</a:t>
            </a:r>
            <a:endParaRPr lang="en-US" dirty="0"/>
          </a:p>
        </p:txBody>
      </p:sp>
    </p:spTree>
    <p:extLst>
      <p:ext uri="{BB962C8B-B14F-4D97-AF65-F5344CB8AC3E}">
        <p14:creationId xmlns:p14="http://schemas.microsoft.com/office/powerpoint/2010/main" val="2482450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tests </a:t>
            </a:r>
            <a:r>
              <a:rPr lang="en-US" dirty="0"/>
              <a:t>focuses on finding defects after a major code change has </a:t>
            </a:r>
            <a:r>
              <a:rPr lang="en-US" dirty="0" smtClean="0"/>
              <a:t>occurred?</a:t>
            </a:r>
          </a:p>
          <a:p>
            <a:pPr marL="871538" lvl="1" indent="-514350">
              <a:buFont typeface="+mj-lt"/>
              <a:buAutoNum type="alphaLcParenR"/>
            </a:pPr>
            <a:r>
              <a:rPr lang="en-US" dirty="0" smtClean="0"/>
              <a:t>Smoke testing</a:t>
            </a:r>
          </a:p>
          <a:p>
            <a:pPr marL="871538" lvl="1" indent="-514350">
              <a:buFont typeface="+mj-lt"/>
              <a:buAutoNum type="alphaLcParenR"/>
            </a:pPr>
            <a:r>
              <a:rPr lang="en-US" dirty="0" smtClean="0"/>
              <a:t>Sanity testing</a:t>
            </a:r>
          </a:p>
          <a:p>
            <a:pPr marL="871538" lvl="1" indent="-514350">
              <a:buFont typeface="+mj-lt"/>
              <a:buAutoNum type="alphaLcParenR"/>
            </a:pPr>
            <a:r>
              <a:rPr lang="en-US" dirty="0">
                <a:effectLst/>
              </a:rPr>
              <a:t>Regression </a:t>
            </a:r>
            <a:r>
              <a:rPr lang="en-US" dirty="0" smtClean="0">
                <a:effectLst/>
              </a:rPr>
              <a:t>testing</a:t>
            </a:r>
            <a:endParaRPr lang="en-US" dirty="0" smtClean="0"/>
          </a:p>
          <a:p>
            <a:pPr marL="871538" lvl="1" indent="-514350">
              <a:buFont typeface="+mj-lt"/>
              <a:buAutoNum type="alphaLcParenR"/>
            </a:pPr>
            <a:r>
              <a:rPr lang="en-US" dirty="0">
                <a:effectLst/>
              </a:rPr>
              <a:t>Acceptance testing</a:t>
            </a:r>
          </a:p>
          <a:p>
            <a:pPr marL="871538" lvl="1" indent="-514350">
              <a:buFont typeface="+mj-lt"/>
              <a:buAutoNum type="alphaLcParenR"/>
            </a:pPr>
            <a:r>
              <a:rPr lang="en-US" dirty="0" smtClean="0">
                <a:effectLst/>
              </a:rPr>
              <a:t>Functional testing</a:t>
            </a:r>
          </a:p>
          <a:p>
            <a:pPr marL="871538" lvl="1" indent="-514350">
              <a:buFont typeface="+mj-lt"/>
              <a:buAutoNum type="alphaLcParenR"/>
            </a:pPr>
            <a:r>
              <a:rPr lang="en-US" dirty="0" smtClean="0">
                <a:effectLst/>
              </a:rPr>
              <a:t>Non-functional testing</a:t>
            </a:r>
            <a:endParaRPr lang="en-US" dirty="0" smtClean="0"/>
          </a:p>
          <a:p>
            <a:pPr marL="357188" lvl="1"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
        <p:nvSpPr>
          <p:cNvPr id="5" name="Oval 4"/>
          <p:cNvSpPr/>
          <p:nvPr/>
        </p:nvSpPr>
        <p:spPr>
          <a:xfrm>
            <a:off x="467544"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73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Douglas Adams</a:t>
            </a:r>
          </a:p>
        </p:txBody>
      </p:sp>
      <p:sp>
        <p:nvSpPr>
          <p:cNvPr id="3" name="Content Placeholder 2"/>
          <p:cNvSpPr>
            <a:spLocks noGrp="1"/>
          </p:cNvSpPr>
          <p:nvPr>
            <p:ph idx="1"/>
          </p:nvPr>
        </p:nvSpPr>
        <p:spPr>
          <a:xfrm>
            <a:off x="228600" y="914400"/>
            <a:ext cx="4271392" cy="3882752"/>
          </a:xfrm>
        </p:spPr>
        <p:txBody>
          <a:bodyPr/>
          <a:lstStyle/>
          <a:p>
            <a:r>
              <a:rPr lang="en-US" sz="2800" dirty="0" smtClean="0"/>
              <a:t>Simon </a:t>
            </a:r>
            <a:r>
              <a:rPr lang="en-US" sz="2800" dirty="0" err="1" smtClean="0"/>
              <a:t>Kazakov</a:t>
            </a:r>
            <a:r>
              <a:rPr lang="en-US" sz="2800" dirty="0" smtClean="0"/>
              <a:t>		</a:t>
            </a:r>
          </a:p>
          <a:p>
            <a:r>
              <a:rPr lang="en-US" sz="2800" dirty="0" err="1" smtClean="0"/>
              <a:t>Gergana</a:t>
            </a:r>
            <a:r>
              <a:rPr lang="en-US" sz="2800" dirty="0" smtClean="0"/>
              <a:t> </a:t>
            </a:r>
            <a:r>
              <a:rPr lang="en-US" sz="2800" dirty="0" err="1" smtClean="0"/>
              <a:t>Kechova</a:t>
            </a:r>
            <a:endParaRPr lang="en-US" sz="2800" dirty="0" smtClean="0"/>
          </a:p>
          <a:p>
            <a:r>
              <a:rPr lang="en-US" sz="2800" dirty="0" err="1" smtClean="0"/>
              <a:t>Delyan</a:t>
            </a:r>
            <a:r>
              <a:rPr lang="en-US" sz="2800" dirty="0" smtClean="0"/>
              <a:t> </a:t>
            </a:r>
            <a:r>
              <a:rPr lang="en-US" sz="2800" dirty="0" err="1" smtClean="0"/>
              <a:t>Nikolov</a:t>
            </a:r>
            <a:endParaRPr lang="en-US" sz="2800" dirty="0" smtClean="0"/>
          </a:p>
          <a:p>
            <a:r>
              <a:rPr lang="en-US" sz="2800" dirty="0" err="1" smtClean="0"/>
              <a:t>Neven</a:t>
            </a:r>
            <a:r>
              <a:rPr lang="en-US" sz="2800" dirty="0" smtClean="0"/>
              <a:t> </a:t>
            </a:r>
            <a:r>
              <a:rPr lang="en-US" sz="2800" dirty="0" err="1" smtClean="0"/>
              <a:t>Dyulgerov</a:t>
            </a:r>
            <a:endParaRPr lang="en-US" sz="2800" dirty="0" smtClean="0"/>
          </a:p>
          <a:p>
            <a:r>
              <a:rPr lang="en-US" sz="2800" dirty="0" err="1" smtClean="0"/>
              <a:t>Dimitar</a:t>
            </a:r>
            <a:r>
              <a:rPr lang="en-US" sz="2800" dirty="0" smtClean="0"/>
              <a:t> </a:t>
            </a:r>
            <a:r>
              <a:rPr lang="en-US" sz="2800" dirty="0" err="1" smtClean="0"/>
              <a:t>Marinov</a:t>
            </a:r>
            <a:endParaRPr lang="en-US" sz="2800" dirty="0" smtClean="0"/>
          </a:p>
          <a:p>
            <a:r>
              <a:rPr lang="en-US" sz="2800" dirty="0" smtClean="0"/>
              <a:t>Katerina </a:t>
            </a:r>
            <a:r>
              <a:rPr lang="en-US" sz="2800" dirty="0" err="1" smtClean="0"/>
              <a:t>Serafimova</a:t>
            </a:r>
            <a:endParaRPr lang="en-US" sz="2800" dirty="0" smtClean="0"/>
          </a:p>
          <a:p>
            <a:endParaRPr lang="en-US" dirty="0" smtClean="0"/>
          </a:p>
          <a:p>
            <a:endParaRPr lang="en-US" dirty="0" smtClean="0"/>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sp>
        <p:nvSpPr>
          <p:cNvPr id="6" name="Content Placeholder 2"/>
          <p:cNvSpPr txBox="1">
            <a:spLocks/>
          </p:cNvSpPr>
          <p:nvPr/>
        </p:nvSpPr>
        <p:spPr>
          <a:xfrm>
            <a:off x="4405064" y="908720"/>
            <a:ext cx="4271392" cy="3672408"/>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sz="2800" dirty="0" err="1" smtClean="0"/>
              <a:t>Yasen</a:t>
            </a:r>
            <a:r>
              <a:rPr lang="en-US" sz="2800" dirty="0" smtClean="0"/>
              <a:t> </a:t>
            </a:r>
            <a:r>
              <a:rPr lang="en-US" sz="2800" dirty="0" err="1" smtClean="0"/>
              <a:t>Stoyanov</a:t>
            </a:r>
            <a:r>
              <a:rPr lang="en-US" sz="2800" dirty="0" smtClean="0"/>
              <a:t>	</a:t>
            </a:r>
          </a:p>
          <a:p>
            <a:r>
              <a:rPr lang="en-US" sz="2800" dirty="0" smtClean="0"/>
              <a:t>Angel </a:t>
            </a:r>
            <a:r>
              <a:rPr lang="en-US" sz="2800" dirty="0" err="1" smtClean="0"/>
              <a:t>Dyankov</a:t>
            </a:r>
            <a:endParaRPr lang="en-US" sz="2800" dirty="0" smtClean="0"/>
          </a:p>
          <a:p>
            <a:r>
              <a:rPr lang="en-US" sz="2800" dirty="0" smtClean="0"/>
              <a:t>Stefan </a:t>
            </a:r>
            <a:r>
              <a:rPr lang="en-US" sz="2800" dirty="0" err="1" smtClean="0"/>
              <a:t>Neshterev</a:t>
            </a:r>
            <a:endParaRPr lang="en-US" sz="2800" dirty="0" smtClean="0"/>
          </a:p>
          <a:p>
            <a:r>
              <a:rPr lang="en-US" sz="2800" dirty="0" smtClean="0"/>
              <a:t>Stefan </a:t>
            </a:r>
            <a:r>
              <a:rPr lang="en-US" sz="2800" dirty="0" err="1" smtClean="0"/>
              <a:t>Stefanov</a:t>
            </a:r>
            <a:endParaRPr lang="en-US" sz="2800" dirty="0" smtClean="0"/>
          </a:p>
          <a:p>
            <a:r>
              <a:rPr lang="en-US" sz="2800" dirty="0" smtClean="0"/>
              <a:t>Viktor </a:t>
            </a:r>
            <a:r>
              <a:rPr lang="en-US" sz="2800" dirty="0" err="1" smtClean="0"/>
              <a:t>Draganov</a:t>
            </a:r>
            <a:endParaRPr lang="en-US" sz="2800" dirty="0" smtClean="0"/>
          </a:p>
          <a:p>
            <a:pPr marL="0" indent="0">
              <a:buNone/>
            </a:pPr>
            <a:endParaRPr lang="en-US" dirty="0" smtClean="0"/>
          </a:p>
          <a:p>
            <a:endParaRPr lang="en-US" dirty="0" smtClean="0"/>
          </a:p>
          <a:p>
            <a:pPr lvl="1"/>
            <a:endParaRPr lang="en-US" dirty="0"/>
          </a:p>
        </p:txBody>
      </p:sp>
    </p:spTree>
    <p:extLst>
      <p:ext uri="{BB962C8B-B14F-4D97-AF65-F5344CB8AC3E}">
        <p14:creationId xmlns:p14="http://schemas.microsoft.com/office/powerpoint/2010/main" val="3380820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p>
          <a:p>
            <a:pPr lvl="1"/>
            <a:r>
              <a:rPr lang="en-US" dirty="0" smtClean="0"/>
              <a:t>Regression </a:t>
            </a:r>
            <a:r>
              <a:rPr lang="en-US" dirty="0"/>
              <a:t>testing </a:t>
            </a:r>
            <a:r>
              <a:rPr lang="en-US" dirty="0" smtClean="0"/>
              <a:t>seeks </a:t>
            </a:r>
            <a:r>
              <a:rPr lang="en-US" dirty="0"/>
              <a:t>to uncover new software </a:t>
            </a:r>
            <a:r>
              <a:rPr lang="en-US" dirty="0" smtClean="0"/>
              <a:t>bugs in a </a:t>
            </a:r>
            <a:r>
              <a:rPr lang="en-US" dirty="0"/>
              <a:t>system after changes such as enhancements, patches or configuration </a:t>
            </a:r>
            <a:r>
              <a:rPr lang="en-US" dirty="0" smtClean="0"/>
              <a:t>changes.</a:t>
            </a:r>
          </a:p>
          <a:p>
            <a:r>
              <a:rPr lang="en-US" dirty="0" smtClean="0"/>
              <a:t>Information</a:t>
            </a:r>
            <a:r>
              <a:rPr lang="bg-BG" dirty="0" smtClean="0"/>
              <a:t>:</a:t>
            </a:r>
          </a:p>
          <a:p>
            <a:pPr lvl="1"/>
            <a:r>
              <a:rPr lang="en-US" dirty="0">
                <a:hlinkClick r:id="rId2"/>
              </a:rPr>
              <a:t>http://en.wikipedia.org/wiki/Software_testing</a:t>
            </a:r>
            <a:endParaRPr lang="en-US" dirty="0" smtClean="0"/>
          </a:p>
          <a:p>
            <a:pPr lvl="1"/>
            <a:r>
              <a:rPr lang="en-US" sz="2800" dirty="0">
                <a:hlinkClick r:id="rId3"/>
              </a:rPr>
              <a:t>http://</a:t>
            </a:r>
            <a:r>
              <a:rPr lang="en-US" sz="2800" dirty="0" smtClean="0">
                <a:hlinkClick r:id="rId3"/>
              </a:rPr>
              <a:t>en.wikipedia.org/wiki/Regression_testing</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2363493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 name="Subtitle 2"/>
          <p:cNvSpPr>
            <a:spLocks noGrp="1"/>
          </p:cNvSpPr>
          <p:nvPr>
            <p:ph type="subTitle" idx="1"/>
          </p:nvPr>
        </p:nvSpPr>
        <p:spPr>
          <a:xfrm>
            <a:off x="605067" y="5733256"/>
            <a:ext cx="7924800" cy="569120"/>
          </a:xfrm>
        </p:spPr>
        <p:txBody>
          <a:bodyPr/>
          <a:lstStyle/>
          <a:p>
            <a:r>
              <a:rPr lang="en-US" dirty="0" smtClean="0"/>
              <a:t>Compression Algorithms</a:t>
            </a:r>
            <a:r>
              <a:rPr lang="bg-BG" dirty="0" smtClean="0"/>
              <a:t>, </a:t>
            </a:r>
            <a:r>
              <a:rPr lang="en-US" dirty="0" smtClean="0"/>
              <a:t>Data File Compression </a:t>
            </a:r>
            <a:r>
              <a:rPr lang="en-US" dirty="0"/>
              <a:t>S</a:t>
            </a:r>
            <a:r>
              <a:rPr lang="en-US" dirty="0" smtClean="0"/>
              <a:t>oftware</a:t>
            </a:r>
            <a:endParaRPr lang="en-US" dirty="0"/>
          </a:p>
        </p:txBody>
      </p:sp>
      <p:pic>
        <p:nvPicPr>
          <p:cNvPr id="19458"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0"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19462"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4" name="Picture 8" descr="http://t2.gstatic.com/images?q=tbn:rGUKQ6YrwerA5M:http://img.photobucket.com/albums/v63/umaranjum/Feburary/gzip3d.png&amp;t=1"/>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6"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8" name="Picture 12" descr="http://2.bp.blogspot.com/_QCueOts1jT0/Sfn0fQih-1I/AAAAAAAACXU/glsUpttVkdc/s400/winra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0"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2" name="Picture 16" descr="http://1.bp.blogspot.com/_WDytkVEEwXI/TJd4ylKFF8I/AAAAAAAACAw/Qt7TMFxomhg/s1600/WinIS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76" name="Picture 20" descr="http://al-wed.com/prodownload/n915.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63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400" dirty="0" smtClean="0"/>
              <a:t>The Huffman compression algorithm replaced the Shannon-</a:t>
            </a:r>
            <a:r>
              <a:rPr lang="en-US" sz="2400" dirty="0" err="1" smtClean="0"/>
              <a:t>Fano</a:t>
            </a:r>
            <a:r>
              <a:rPr lang="en-US" sz="2400" dirty="0" smtClean="0"/>
              <a:t> algorithm. Both use a “tree” as a visual representation. Is there a difference between the two methods and if yes, what is it?</a:t>
            </a:r>
          </a:p>
          <a:p>
            <a:pPr marL="871538" lvl="1" indent="-514350">
              <a:buFont typeface="+mj-lt"/>
              <a:buAutoNum type="alphaLcParenR"/>
            </a:pPr>
            <a:r>
              <a:rPr lang="en-US" sz="2300" dirty="0" smtClean="0"/>
              <a:t>The Shannon-</a:t>
            </a:r>
            <a:r>
              <a:rPr lang="en-US" sz="2300" dirty="0" err="1" smtClean="0"/>
              <a:t>Fano</a:t>
            </a:r>
            <a:r>
              <a:rPr lang="en-US" sz="2300" dirty="0" smtClean="0"/>
              <a:t> algorithm starts from the leaves towards the roots of the “tree”, whereas the Huffman algorithm starts from the roots towards the leaves. </a:t>
            </a:r>
          </a:p>
          <a:p>
            <a:pPr marL="871538" lvl="1" indent="-514350">
              <a:buFont typeface="+mj-lt"/>
              <a:buAutoNum type="alphaLcParenR"/>
            </a:pPr>
            <a:r>
              <a:rPr lang="en-US" sz="2300" dirty="0" smtClean="0"/>
              <a:t>The Shannon-</a:t>
            </a:r>
            <a:r>
              <a:rPr lang="en-US" sz="2300" dirty="0" err="1" smtClean="0"/>
              <a:t>Fano</a:t>
            </a:r>
            <a:r>
              <a:rPr lang="en-US" sz="2300" dirty="0" smtClean="0"/>
              <a:t> algorithm starts from the roots towards the leaves of the “tree”, whereas the Huffman algorithm starts from the leaves towards the roots. </a:t>
            </a:r>
          </a:p>
          <a:p>
            <a:pPr marL="871538" lvl="1" indent="-514350">
              <a:buFont typeface="+mj-lt"/>
              <a:buAutoNum type="alphaLcParenR"/>
            </a:pPr>
            <a:r>
              <a:rPr lang="en-US" sz="2300" dirty="0" smtClean="0"/>
              <a:t>Both methods start from the leaves towards the roots.</a:t>
            </a:r>
          </a:p>
          <a:p>
            <a:pPr marL="871538" lvl="1" indent="-514350">
              <a:buFont typeface="+mj-lt"/>
              <a:buAutoNum type="alphaLcParenR"/>
            </a:pPr>
            <a:r>
              <a:rPr lang="en-US" sz="2300" dirty="0" smtClean="0"/>
              <a:t>Both methods start from the roots towards the leaves.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5" name="Oval 4"/>
          <p:cNvSpPr/>
          <p:nvPr/>
        </p:nvSpPr>
        <p:spPr>
          <a:xfrm>
            <a:off x="457200" y="3810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5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400" dirty="0" smtClean="0"/>
              <a:t>The Shannon-</a:t>
            </a:r>
            <a:r>
              <a:rPr lang="en-US" sz="2400" dirty="0" err="1" smtClean="0"/>
              <a:t>Fano</a:t>
            </a:r>
            <a:r>
              <a:rPr lang="en-US" sz="2400" dirty="0" smtClean="0"/>
              <a:t> algorithm starts from the roots towards the leaves of the “tree”, whereas the Huffman algorithm starts from the leaves towards the roots. </a:t>
            </a:r>
          </a:p>
          <a:p>
            <a:pPr lvl="1"/>
            <a:r>
              <a:rPr lang="en-US" sz="2300" dirty="0" smtClean="0"/>
              <a:t>They are both compression algorithms. Shannon-</a:t>
            </a:r>
            <a:r>
              <a:rPr lang="en-US" sz="2300" dirty="0" err="1" smtClean="0"/>
              <a:t>Fano</a:t>
            </a:r>
            <a:r>
              <a:rPr lang="en-US" sz="2300" dirty="0" smtClean="0"/>
              <a:t> is an efficient method, but is not optimal. Created 4 years later the Huffman method replaced it completely, due to it being always optimal (uses the least amount of computer resources).</a:t>
            </a:r>
          </a:p>
          <a:p>
            <a:r>
              <a:rPr lang="en-US" sz="2300" dirty="0" smtClean="0"/>
              <a:t>Information</a:t>
            </a:r>
            <a:r>
              <a:rPr lang="bg-BG" sz="2300" dirty="0" smtClean="0"/>
              <a:t>:</a:t>
            </a:r>
            <a:endParaRPr lang="en-US" sz="2300" dirty="0" smtClean="0"/>
          </a:p>
          <a:p>
            <a:pPr lvl="1"/>
            <a:r>
              <a:rPr lang="en-US" sz="2300" dirty="0" smtClean="0"/>
              <a:t>Shannon-</a:t>
            </a:r>
            <a:r>
              <a:rPr lang="en-US" sz="2300" dirty="0" err="1" smtClean="0"/>
              <a:t>Fano</a:t>
            </a:r>
            <a:r>
              <a:rPr lang="bg-BG" sz="2300" dirty="0" smtClean="0"/>
              <a:t>: </a:t>
            </a:r>
            <a:r>
              <a:rPr lang="en-US" sz="2300" dirty="0" smtClean="0">
                <a:hlinkClick r:id="rId2"/>
              </a:rPr>
              <a:t>http://www.cs.cf.ac.uk/Dave/Multimedia/node209.html </a:t>
            </a:r>
            <a:endParaRPr lang="bg-BG" sz="2300" dirty="0" smtClean="0"/>
          </a:p>
          <a:p>
            <a:pPr lvl="1"/>
            <a:r>
              <a:rPr lang="en-US" sz="2300" dirty="0" smtClean="0"/>
              <a:t>Huffman</a:t>
            </a:r>
            <a:r>
              <a:rPr lang="bg-BG" sz="2300" dirty="0" smtClean="0"/>
              <a:t>: </a:t>
            </a:r>
            <a:r>
              <a:rPr lang="en-US" sz="2300" dirty="0" smtClean="0">
                <a:hlinkClick r:id="rId3"/>
              </a:rPr>
              <a:t>http://www.webopedia.com/TERM/H/Huffman_compression.html</a:t>
            </a:r>
            <a:endParaRPr lang="en-US" sz="23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Tree>
    <p:extLst>
      <p:ext uri="{BB962C8B-B14F-4D97-AF65-F5344CB8AC3E}">
        <p14:creationId xmlns:p14="http://schemas.microsoft.com/office/powerpoint/2010/main" val="4118568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924800" cy="685800"/>
          </a:xfrm>
        </p:spPr>
        <p:txBody>
          <a:bodyPr/>
          <a:lstStyle/>
          <a:p>
            <a:r>
              <a:rPr lang="en-US" dirty="0" smtClean="0"/>
              <a:t>Text Processing</a:t>
            </a:r>
            <a:endParaRPr lang="en-US" dirty="0"/>
          </a:p>
        </p:txBody>
      </p:sp>
      <p:sp>
        <p:nvSpPr>
          <p:cNvPr id="3" name="Subtitle 2"/>
          <p:cNvSpPr>
            <a:spLocks noGrp="1"/>
          </p:cNvSpPr>
          <p:nvPr>
            <p:ph type="subTitle" idx="1"/>
          </p:nvPr>
        </p:nvSpPr>
        <p:spPr>
          <a:xfrm>
            <a:off x="609600" y="2133599"/>
            <a:ext cx="7924800" cy="873920"/>
          </a:xfrm>
        </p:spPr>
        <p:txBody>
          <a:bodyPr/>
          <a:lstStyle/>
          <a:p>
            <a:r>
              <a:rPr lang="en-US" dirty="0" smtClean="0"/>
              <a:t>Work with Text Processing Software</a:t>
            </a:r>
            <a:r>
              <a:rPr lang="bg-BG" dirty="0" smtClean="0"/>
              <a:t>, </a:t>
            </a:r>
            <a:r>
              <a:rPr lang="en-US" dirty="0" smtClean="0"/>
              <a:t>File Formats</a:t>
            </a:r>
            <a:r>
              <a:rPr lang="bg-BG" dirty="0" smtClean="0"/>
              <a:t>, </a:t>
            </a:r>
            <a:r>
              <a:rPr lang="en-US" dirty="0" smtClean="0"/>
              <a:t>Encodings</a:t>
            </a:r>
            <a:r>
              <a:rPr lang="bg-BG" dirty="0" smtClean="0"/>
              <a:t>, </a:t>
            </a:r>
            <a:r>
              <a:rPr lang="en-US" dirty="0" smtClean="0"/>
              <a:t>Text</a:t>
            </a:r>
            <a:r>
              <a:rPr lang="bg-BG" dirty="0" smtClean="0"/>
              <a:t>, </a:t>
            </a:r>
            <a:r>
              <a:rPr lang="en-US" dirty="0" smtClean="0"/>
              <a:t>Tables</a:t>
            </a:r>
            <a:r>
              <a:rPr lang="bg-BG" dirty="0" smtClean="0"/>
              <a:t>, </a:t>
            </a:r>
            <a:r>
              <a:rPr lang="en-US" dirty="0" smtClean="0"/>
              <a:t>Figures</a:t>
            </a:r>
            <a:r>
              <a:rPr lang="bg-BG" dirty="0" smtClean="0"/>
              <a:t>, …</a:t>
            </a:r>
            <a:endParaRPr lang="en-US" dirty="0"/>
          </a:p>
        </p:txBody>
      </p:sp>
      <p:pic>
        <p:nvPicPr>
          <p:cNvPr id="22530" name="Picture 2" descr="http://www.binbin.net/photos/generic/ele/electronic-word-processing-typewri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3738" y="34927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22532"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7511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53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8000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695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a:t>Which of the following text formats CANNOT containt images</a:t>
            </a:r>
            <a:r>
              <a:rPr lang="bg-BG" dirty="0" smtClean="0"/>
              <a:t>?</a:t>
            </a:r>
            <a:endParaRPr lang="en-US" dirty="0" smtClean="0"/>
          </a:p>
          <a:p>
            <a:pPr marL="871538" lvl="1" indent="-514350">
              <a:buFont typeface="+mj-lt"/>
              <a:buAutoNum type="alphaLcParenR"/>
            </a:pPr>
            <a:r>
              <a:rPr lang="bg-BG" dirty="0"/>
              <a:t>.rtf (Rich Text Format)</a:t>
            </a:r>
            <a:endParaRPr lang="en-US" dirty="0"/>
          </a:p>
          <a:p>
            <a:pPr marL="871538" lvl="1" indent="-514350">
              <a:buFont typeface="+mj-lt"/>
              <a:buAutoNum type="alphaLcParenR"/>
            </a:pPr>
            <a:r>
              <a:rPr lang="bg-BG" dirty="0"/>
              <a:t>.odt (OpenDocument Text)</a:t>
            </a:r>
            <a:endParaRPr lang="en-US" dirty="0"/>
          </a:p>
          <a:p>
            <a:pPr marL="871538" lvl="1" indent="-514350">
              <a:buFont typeface="+mj-lt"/>
              <a:buAutoNum type="alphaLcParenR"/>
            </a:pPr>
            <a:r>
              <a:rPr lang="bg-BG" dirty="0"/>
              <a:t>.doc (Microsoft Word Document</a:t>
            </a:r>
            <a:r>
              <a:rPr lang="bg-BG" dirty="0" smtClean="0"/>
              <a:t>)</a:t>
            </a:r>
          </a:p>
          <a:p>
            <a:pPr marL="871538" lvl="1" indent="-514350">
              <a:buFont typeface="+mj-lt"/>
              <a:buAutoNum type="alphaLcParenR"/>
            </a:pPr>
            <a:r>
              <a:rPr lang="bg-BG" dirty="0"/>
              <a:t>All of the above formats CAN contain </a:t>
            </a:r>
            <a:r>
              <a:rPr lang="bg-BG" dirty="0" smtClean="0"/>
              <a:t>images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
        <p:nvSpPr>
          <p:cNvPr id="5" name="Oval 4"/>
          <p:cNvSpPr/>
          <p:nvPr/>
        </p:nvSpPr>
        <p:spPr>
          <a:xfrm>
            <a:off x="467544" y="40050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62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D</a:t>
            </a:r>
            <a:endParaRPr lang="bg-BG" dirty="0" smtClean="0"/>
          </a:p>
          <a:p>
            <a:pPr lvl="1"/>
            <a:r>
              <a:rPr lang="bg-BG" dirty="0" smtClean="0"/>
              <a:t>All of the aforementioned text formats can contain an image aswell as text </a:t>
            </a:r>
            <a:r>
              <a:rPr lang="bg-BG" dirty="0" smtClean="0"/>
              <a:t>formatting</a:t>
            </a:r>
            <a:endParaRPr lang="en-US" dirty="0" smtClean="0"/>
          </a:p>
          <a:p>
            <a:r>
              <a:rPr lang="bg-BG" dirty="0" smtClean="0"/>
              <a:t>Infromation:</a:t>
            </a:r>
            <a:endParaRPr lang="en-US" dirty="0" smtClean="0"/>
          </a:p>
          <a:p>
            <a:pPr lvl="1"/>
            <a:r>
              <a:rPr lang="bg-BG" sz="2800" dirty="0"/>
              <a:t>.rtf </a:t>
            </a:r>
            <a:r>
              <a:rPr lang="en-US" sz="2800" dirty="0">
                <a:hlinkClick r:id="rId2"/>
              </a:rPr>
              <a:t>http://en.wikipedia.org/wiki/Rich_Text_Format</a:t>
            </a:r>
            <a:endParaRPr lang="en-US" sz="2800" dirty="0"/>
          </a:p>
          <a:p>
            <a:pPr lvl="1"/>
            <a:r>
              <a:rPr lang="bg-BG" sz="2800" dirty="0"/>
              <a:t>.odt </a:t>
            </a:r>
            <a:r>
              <a:rPr lang="en-US" sz="2800" dirty="0">
                <a:hlinkClick r:id="rId3"/>
              </a:rPr>
              <a:t>http://en.wikipedia.org/wiki/OpenDocument</a:t>
            </a:r>
            <a:endParaRPr lang="en-US" sz="2800" dirty="0"/>
          </a:p>
          <a:p>
            <a:pPr lvl="1"/>
            <a:r>
              <a:rPr lang="bg-BG" sz="2800" dirty="0"/>
              <a:t>.doc </a:t>
            </a:r>
            <a:r>
              <a:rPr lang="en-US" sz="2800" dirty="0">
                <a:hlinkClick r:id="rId4"/>
              </a:rPr>
              <a:t>http://en.wikipedia.org/wiki/.doc</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2338989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667" y="4419601"/>
            <a:ext cx="7924800" cy="685800"/>
          </a:xfrm>
        </p:spPr>
        <p:txBody>
          <a:bodyPr/>
          <a:lstStyle/>
          <a:p>
            <a:r>
              <a:rPr lang="en-US" dirty="0" smtClean="0"/>
              <a:t>Computer Graphics</a:t>
            </a:r>
            <a:endParaRPr lang="en-US" dirty="0"/>
          </a:p>
        </p:txBody>
      </p:sp>
      <p:sp>
        <p:nvSpPr>
          <p:cNvPr id="3" name="Subtitle 2"/>
          <p:cNvSpPr>
            <a:spLocks noGrp="1"/>
          </p:cNvSpPr>
          <p:nvPr>
            <p:ph type="subTitle" idx="1"/>
          </p:nvPr>
        </p:nvSpPr>
        <p:spPr>
          <a:xfrm>
            <a:off x="592667" y="5450680"/>
            <a:ext cx="7924800" cy="873920"/>
          </a:xfrm>
        </p:spPr>
        <p:txBody>
          <a:bodyPr/>
          <a:lstStyle/>
          <a:p>
            <a:r>
              <a:rPr lang="en-US" dirty="0" smtClean="0"/>
              <a:t>Raster and Vector Graphics</a:t>
            </a:r>
            <a:r>
              <a:rPr lang="bg-BG" dirty="0" smtClean="0"/>
              <a:t>, </a:t>
            </a:r>
            <a:r>
              <a:rPr lang="en-US" dirty="0" smtClean="0"/>
              <a:t>Image File Formats</a:t>
            </a:r>
            <a:r>
              <a:rPr lang="bg-BG" dirty="0" smtClean="0"/>
              <a:t>, </a:t>
            </a:r>
            <a:r>
              <a:rPr lang="en-US" dirty="0" smtClean="0"/>
              <a:t>Graphics Editors</a:t>
            </a:r>
            <a:r>
              <a:rPr lang="bg-BG" dirty="0" smtClean="0"/>
              <a:t>, </a:t>
            </a:r>
            <a:r>
              <a:rPr lang="en-US" dirty="0" smtClean="0"/>
              <a:t>Color Schemes</a:t>
            </a:r>
            <a:endParaRPr lang="en-US" dirty="0"/>
          </a:p>
        </p:txBody>
      </p:sp>
      <p:pic>
        <p:nvPicPr>
          <p:cNvPr id="26629"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14400"/>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266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71784"/>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568181"/>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533401"/>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0572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does tessellation do?</a:t>
            </a:r>
            <a:endParaRPr lang="en-US" dirty="0"/>
          </a:p>
          <a:p>
            <a:pPr marL="871538" lvl="1" indent="-514350">
              <a:buFont typeface="+mj-lt"/>
              <a:buAutoNum type="alphaLcParenR"/>
            </a:pPr>
            <a:r>
              <a:rPr lang="en-US" dirty="0"/>
              <a:t>Increases texture fill rates</a:t>
            </a:r>
          </a:p>
          <a:p>
            <a:pPr marL="871538" lvl="1" indent="-514350">
              <a:buFont typeface="+mj-lt"/>
              <a:buAutoNum type="alphaLcParenR"/>
            </a:pPr>
            <a:r>
              <a:rPr lang="en-US" dirty="0"/>
              <a:t>Dynamically increases polygon counts</a:t>
            </a:r>
          </a:p>
          <a:p>
            <a:pPr marL="871538" lvl="1" indent="-514350">
              <a:buFont typeface="+mj-lt"/>
              <a:buAutoNum type="alphaLcParenR"/>
            </a:pPr>
            <a:r>
              <a:rPr lang="en-US" dirty="0"/>
              <a:t>Improve perceived texture </a:t>
            </a:r>
            <a:r>
              <a:rPr lang="en-US" dirty="0" smtClean="0"/>
              <a:t>quality</a:t>
            </a:r>
          </a:p>
          <a:p>
            <a:pPr marL="871538" lvl="1" indent="-514350">
              <a:buFont typeface="+mj-lt"/>
              <a:buAutoNum type="alphaLcParenR" startAt="4"/>
            </a:pPr>
            <a:r>
              <a:rPr lang="en-US" dirty="0"/>
              <a:t>Enhancing the image quality of textures on surfaces</a:t>
            </a:r>
          </a:p>
          <a:p>
            <a:pPr marL="871538" lvl="1" indent="-514350">
              <a:buFont typeface="+mj-lt"/>
              <a:buAutoNum type="alphaLcParenR" startAt="4"/>
            </a:pPr>
            <a:r>
              <a:rPr lang="en-US" dirty="0"/>
              <a:t>None of the </a:t>
            </a:r>
            <a:r>
              <a:rPr lang="en-US" dirty="0" smtClean="0"/>
              <a:t>above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Oval 4"/>
          <p:cNvSpPr/>
          <p:nvPr/>
        </p:nvSpPr>
        <p:spPr>
          <a:xfrm>
            <a:off x="539552" y="22048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a:t>
            </a:r>
            <a:r>
              <a:rPr lang="bg-BG" dirty="0" smtClean="0"/>
              <a:t>:</a:t>
            </a:r>
            <a:r>
              <a:rPr lang="en-US" dirty="0" smtClean="0"/>
              <a:t> E</a:t>
            </a:r>
          </a:p>
          <a:p>
            <a:pPr lvl="1"/>
            <a:r>
              <a:rPr lang="en-US" dirty="0"/>
              <a:t>Tessellation is a relatively new technique that most modern graphic cards support. It is </a:t>
            </a:r>
            <a:r>
              <a:rPr lang="en-US" dirty="0" smtClean="0"/>
              <a:t>well-known </a:t>
            </a:r>
            <a:r>
              <a:rPr lang="en-US" dirty="0"/>
              <a:t>for placing a significant load on most GPUs.</a:t>
            </a:r>
          </a:p>
          <a:p>
            <a:pPr lvl="1"/>
            <a:r>
              <a:rPr lang="en-US" dirty="0" smtClean="0"/>
              <a:t>Tessellation </a:t>
            </a:r>
            <a:r>
              <a:rPr lang="en-US" dirty="0" smtClean="0"/>
              <a:t>I graphics cards is used to add more polygons to a scene, thus improving detail.</a:t>
            </a:r>
          </a:p>
          <a:p>
            <a:r>
              <a:rPr lang="en-US" dirty="0" smtClean="0"/>
              <a:t>Information:</a:t>
            </a:r>
            <a:endParaRPr lang="en-US" dirty="0"/>
          </a:p>
          <a:p>
            <a:pPr lvl="1"/>
            <a:r>
              <a:rPr lang="en-US" sz="2800" dirty="0">
                <a:hlinkClick r:id="rId2"/>
              </a:rPr>
              <a:t>http://en.wikipedia.org/wiki/Tessellation_(computer_graphics)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Tree>
    <p:extLst>
      <p:ext uri="{BB962C8B-B14F-4D97-AF65-F5344CB8AC3E}">
        <p14:creationId xmlns:p14="http://schemas.microsoft.com/office/powerpoint/2010/main" val="614680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76800"/>
            <a:ext cx="7924800" cy="685800"/>
          </a:xfrm>
        </p:spPr>
        <p:txBody>
          <a:bodyPr/>
          <a:lstStyle/>
          <a:p>
            <a:r>
              <a:rPr lang="en-US" dirty="0" smtClean="0"/>
              <a:t>Computer Systems</a:t>
            </a:r>
            <a:endParaRPr lang="en-US" dirty="0"/>
          </a:p>
        </p:txBody>
      </p:sp>
      <p:sp>
        <p:nvSpPr>
          <p:cNvPr id="3" name="Subtitle 2"/>
          <p:cNvSpPr>
            <a:spLocks noGrp="1"/>
          </p:cNvSpPr>
          <p:nvPr>
            <p:ph type="subTitle" idx="1"/>
          </p:nvPr>
        </p:nvSpPr>
        <p:spPr>
          <a:xfrm>
            <a:off x="609600" y="5603079"/>
            <a:ext cx="7924800" cy="569120"/>
          </a:xfrm>
        </p:spPr>
        <p:txBody>
          <a:bodyPr/>
          <a:lstStyle/>
          <a:p>
            <a:r>
              <a:rPr lang="en-US" dirty="0" smtClean="0"/>
              <a:t>Hardware Questions</a:t>
            </a:r>
            <a:endParaRPr lang="en-US" dirty="0"/>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38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917280"/>
            <a:ext cx="7924800" cy="685800"/>
          </a:xfrm>
        </p:spPr>
        <p:txBody>
          <a:bodyPr/>
          <a:lstStyle/>
          <a:p>
            <a:r>
              <a:rPr lang="en-US" dirty="0" smtClean="0"/>
              <a:t>Databases</a:t>
            </a:r>
            <a:endParaRPr lang="en-US" dirty="0"/>
          </a:p>
        </p:txBody>
      </p:sp>
      <p:sp>
        <p:nvSpPr>
          <p:cNvPr id="3" name="Subtitle 2"/>
          <p:cNvSpPr>
            <a:spLocks noGrp="1"/>
          </p:cNvSpPr>
          <p:nvPr>
            <p:ph type="subTitle" idx="1"/>
          </p:nvPr>
        </p:nvSpPr>
        <p:spPr>
          <a:xfrm>
            <a:off x="609600" y="5710324"/>
            <a:ext cx="7924800" cy="569120"/>
          </a:xfrm>
        </p:spPr>
        <p:txBody>
          <a:bodyPr/>
          <a:lstStyle/>
          <a:p>
            <a:r>
              <a:rPr lang="en-US" dirty="0" smtClean="0"/>
              <a:t>Models</a:t>
            </a:r>
            <a:r>
              <a:rPr lang="bg-BG" dirty="0" smtClean="0"/>
              <a:t>, </a:t>
            </a:r>
            <a:r>
              <a:rPr lang="en-US" dirty="0" smtClean="0"/>
              <a:t>Tables</a:t>
            </a:r>
            <a:r>
              <a:rPr lang="bg-BG" dirty="0" smtClean="0"/>
              <a:t>, </a:t>
            </a:r>
            <a:r>
              <a:rPr lang="en-US" dirty="0" smtClean="0"/>
              <a:t>Relations</a:t>
            </a:r>
            <a:r>
              <a:rPr lang="bg-BG" dirty="0" smtClean="0"/>
              <a:t>, </a:t>
            </a:r>
            <a:r>
              <a:rPr lang="en-US" dirty="0" smtClean="0"/>
              <a:t>SQL</a:t>
            </a:r>
            <a:endParaRPr lang="en-US" dirty="0"/>
          </a:p>
        </p:txBody>
      </p:sp>
      <p:pic>
        <p:nvPicPr>
          <p:cNvPr id="5"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779902"/>
            <a:ext cx="2971800" cy="1503111"/>
          </a:xfrm>
          <a:prstGeom prst="rect">
            <a:avLst/>
          </a:prstGeom>
          <a:noFill/>
          <a:effectLst>
            <a:outerShdw blurRad="88900" sx="106000" sy="106000" algn="ctr" rotWithShape="0">
              <a:prstClr val="black">
                <a:alpha val="40000"/>
              </a:prstClr>
            </a:outerShdw>
          </a:effectLst>
        </p:spPr>
      </p:pic>
      <p:pic>
        <p:nvPicPr>
          <p:cNvPr id="6"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47758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7"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0196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8"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0197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4"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04411"/>
            <a:ext cx="2664508" cy="2294812"/>
          </a:xfrm>
          <a:prstGeom prst="rect">
            <a:avLst/>
          </a:prstGeom>
          <a:noFill/>
          <a:effectLst>
            <a:outerShdw blurRad="88900" sx="106000" sy="106000" algn="ctr" rotWithShape="0">
              <a:prstClr val="black">
                <a:alpha val="40000"/>
              </a:prstClr>
            </a:outerShdw>
          </a:effectLst>
        </p:spPr>
      </p:pic>
      <p:pic>
        <p:nvPicPr>
          <p:cNvPr id="9"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99419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2432139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Which of the following is the most commonly used type of database system </a:t>
            </a:r>
            <a:r>
              <a:rPr lang="en-US" dirty="0" smtClean="0"/>
              <a:t>model?</a:t>
            </a:r>
          </a:p>
          <a:p>
            <a:pPr marL="871538" lvl="1" indent="-514350">
              <a:buFont typeface="+mj-lt"/>
              <a:buAutoNum type="alphaLcParenR"/>
            </a:pPr>
            <a:r>
              <a:rPr lang="en-US" dirty="0"/>
              <a:t>Hierarchical database model</a:t>
            </a:r>
            <a:endParaRPr lang="en-US" dirty="0" smtClean="0"/>
          </a:p>
          <a:p>
            <a:pPr marL="871538" lvl="1" indent="-514350">
              <a:buFont typeface="+mj-lt"/>
              <a:buAutoNum type="alphaLcParenR"/>
            </a:pPr>
            <a:r>
              <a:rPr lang="en-US" dirty="0"/>
              <a:t>Network model</a:t>
            </a:r>
            <a:endParaRPr lang="en-US" dirty="0" smtClean="0"/>
          </a:p>
          <a:p>
            <a:pPr marL="871538" lvl="1" indent="-514350">
              <a:buFont typeface="+mj-lt"/>
              <a:buAutoNum type="alphaLcParenR"/>
            </a:pPr>
            <a:r>
              <a:rPr lang="en-US" dirty="0"/>
              <a:t>Relational model</a:t>
            </a:r>
            <a:endParaRPr lang="en-US" dirty="0" smtClean="0"/>
          </a:p>
          <a:p>
            <a:pPr marL="871538" lvl="1" indent="-514350">
              <a:buFont typeface="+mj-lt"/>
              <a:buAutoNum type="alphaLcParenR"/>
            </a:pPr>
            <a:r>
              <a:rPr lang="en-US" dirty="0"/>
              <a:t>Object oriented model</a:t>
            </a:r>
            <a:endParaRPr lang="en-US" dirty="0" smtClean="0"/>
          </a:p>
          <a:p>
            <a:pPr marL="871538" lvl="1" indent="-514350">
              <a:buFont typeface="+mj-lt"/>
              <a:buAutoNum type="alphaLcParenR"/>
            </a:pPr>
            <a:r>
              <a:rPr lang="en-US" dirty="0"/>
              <a:t>Associative model</a:t>
            </a:r>
            <a:endParaRPr lang="en-US" dirty="0" smtClean="0"/>
          </a:p>
          <a:p>
            <a:pPr marL="871538" lvl="1" indent="-514350">
              <a:buFont typeface="+mj-lt"/>
              <a:buAutoNum type="alphaLcParenR"/>
            </a:pPr>
            <a:r>
              <a:rPr lang="en-US" dirty="0"/>
              <a:t>Document - oriented model</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
        <p:nvSpPr>
          <p:cNvPr id="5" name="Oval 4"/>
          <p:cNvSpPr/>
          <p:nvPr/>
        </p:nvSpPr>
        <p:spPr>
          <a:xfrm>
            <a:off x="495300" y="3356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65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p>
          <a:p>
            <a:pPr lvl="1"/>
            <a:r>
              <a:rPr lang="en-US" dirty="0" smtClean="0"/>
              <a:t>A</a:t>
            </a:r>
            <a:r>
              <a:rPr lang="en-US" dirty="0"/>
              <a:t> relational database is a </a:t>
            </a:r>
            <a:r>
              <a:rPr lang="en-US" dirty="0">
                <a:hlinkClick r:id="rId2" tooltip="Database"/>
              </a:rPr>
              <a:t>database</a:t>
            </a:r>
            <a:r>
              <a:rPr lang="en-US" dirty="0"/>
              <a:t> that has a collection of </a:t>
            </a:r>
            <a:r>
              <a:rPr lang="en-US" dirty="0">
                <a:hlinkClick r:id="rId3" tooltip="Table (database)"/>
              </a:rPr>
              <a:t>tables</a:t>
            </a:r>
            <a:r>
              <a:rPr lang="en-US" dirty="0"/>
              <a:t> of data items, all of which is formally described and organized according to the </a:t>
            </a:r>
            <a:r>
              <a:rPr lang="en-US" u="sng" dirty="0">
                <a:hlinkClick r:id="rId4" tooltip="Relational model"/>
              </a:rPr>
              <a:t>relational model</a:t>
            </a:r>
            <a:r>
              <a:rPr lang="en-US" dirty="0" smtClean="0"/>
              <a:t>.</a:t>
            </a:r>
            <a:endParaRPr lang="en-US" dirty="0" smtClean="0"/>
          </a:p>
          <a:p>
            <a:r>
              <a:rPr lang="en-US" dirty="0" smtClean="0"/>
              <a:t>Information</a:t>
            </a:r>
            <a:r>
              <a:rPr lang="bg-BG" dirty="0" smtClean="0"/>
              <a:t>:</a:t>
            </a:r>
            <a:endParaRPr lang="en-US" dirty="0" smtClean="0"/>
          </a:p>
          <a:p>
            <a:pPr lvl="1"/>
            <a:r>
              <a:rPr lang="en-US" sz="2800" dirty="0">
                <a:hlinkClick r:id="rId5"/>
              </a:rPr>
              <a:t>http://</a:t>
            </a:r>
            <a:r>
              <a:rPr lang="en-US" sz="2800" dirty="0" smtClean="0">
                <a:hlinkClick r:id="rId5"/>
              </a:rPr>
              <a:t>en.wikipedia.org/wiki/Relational_database</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Tree>
    <p:extLst>
      <p:ext uri="{BB962C8B-B14F-4D97-AF65-F5344CB8AC3E}">
        <p14:creationId xmlns:p14="http://schemas.microsoft.com/office/powerpoint/2010/main" val="20546668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3"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Software Architectures</a:t>
            </a:r>
          </a:p>
        </p:txBody>
      </p:sp>
      <p:pic>
        <p:nvPicPr>
          <p:cNvPr id="32770"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738514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a:t>Which class infromation systems has these typical functions: organizing technical support, sales monitoring and organizing marketing </a:t>
            </a:r>
            <a:r>
              <a:rPr lang="bg-BG" dirty="0" smtClean="0"/>
              <a:t>campaigns?</a:t>
            </a:r>
            <a:endParaRPr lang="en-US" dirty="0" smtClean="0"/>
          </a:p>
          <a:p>
            <a:pPr marL="871538" lvl="1" indent="-514350">
              <a:buFont typeface="+mj-lt"/>
              <a:buAutoNum type="alphaLcParenR"/>
            </a:pPr>
            <a:r>
              <a:rPr lang="bg-BG" dirty="0" smtClean="0"/>
              <a:t>CAD</a:t>
            </a:r>
            <a:endParaRPr lang="en-US" dirty="0" smtClean="0"/>
          </a:p>
          <a:p>
            <a:pPr marL="871538" lvl="1" indent="-514350">
              <a:buFont typeface="+mj-lt"/>
              <a:buAutoNum type="alphaLcParenR"/>
            </a:pPr>
            <a:r>
              <a:rPr lang="bg-BG" dirty="0" smtClean="0"/>
              <a:t>CRM</a:t>
            </a:r>
            <a:endParaRPr lang="en-US" dirty="0" smtClean="0"/>
          </a:p>
          <a:p>
            <a:pPr marL="871538" lvl="1" indent="-514350">
              <a:buFont typeface="+mj-lt"/>
              <a:buAutoNum type="alphaLcParenR"/>
            </a:pPr>
            <a:r>
              <a:rPr lang="bg-BG" dirty="0" smtClean="0"/>
              <a:t>ERP</a:t>
            </a:r>
            <a:endParaRPr lang="en-US" dirty="0" smtClean="0"/>
          </a:p>
          <a:p>
            <a:pPr marL="871538" lvl="1" indent="-514350">
              <a:buFont typeface="+mj-lt"/>
              <a:buAutoNum type="alphaLcParenR"/>
            </a:pPr>
            <a:r>
              <a:rPr lang="bg-BG" dirty="0" smtClean="0"/>
              <a:t>RDBMS</a:t>
            </a:r>
            <a:endParaRPr lang="en-US" dirty="0" smtClean="0"/>
          </a:p>
          <a:p>
            <a:pPr marL="871538" lvl="1" indent="-514350">
              <a:buFont typeface="+mj-lt"/>
              <a:buAutoNum type="alphaLcParenR"/>
            </a:pPr>
            <a:r>
              <a:rPr lang="bg-BG" dirty="0" smtClean="0"/>
              <a:t>None of the above</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
        <p:nvSpPr>
          <p:cNvPr id="5" name="Oval 4"/>
          <p:cNvSpPr/>
          <p:nvPr/>
        </p:nvSpPr>
        <p:spPr>
          <a:xfrm>
            <a:off x="467544" y="3733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B</a:t>
            </a:r>
          </a:p>
          <a:p>
            <a:pPr lvl="1"/>
            <a:r>
              <a:rPr lang="en-US" dirty="0" smtClean="0"/>
              <a:t>Customer </a:t>
            </a:r>
            <a:r>
              <a:rPr lang="en-US" dirty="0"/>
              <a:t>Relationship Management (CRM</a:t>
            </a:r>
            <a:r>
              <a:rPr lang="en-US" dirty="0" smtClean="0"/>
              <a:t>)</a:t>
            </a:r>
            <a:r>
              <a:rPr lang="bg-BG" dirty="0" smtClean="0"/>
              <a:t> systems:</a:t>
            </a:r>
          </a:p>
          <a:p>
            <a:pPr lvl="2"/>
            <a:r>
              <a:rPr lang="bg-BG" dirty="0"/>
              <a:t>O</a:t>
            </a:r>
            <a:r>
              <a:rPr lang="bg-BG" dirty="0" smtClean="0"/>
              <a:t>rganize and track the communication with the clients, the service and the support</a:t>
            </a:r>
          </a:p>
          <a:p>
            <a:pPr lvl="2"/>
            <a:r>
              <a:rPr lang="bg-BG" dirty="0"/>
              <a:t>O</a:t>
            </a:r>
            <a:r>
              <a:rPr lang="bg-BG" dirty="0" smtClean="0"/>
              <a:t>rganize the sales process</a:t>
            </a:r>
          </a:p>
          <a:p>
            <a:pPr lvl="2"/>
            <a:r>
              <a:rPr lang="bg-BG" dirty="0" smtClean="0"/>
              <a:t>Organize the marketing process</a:t>
            </a:r>
            <a:endParaRPr lang="en-US" dirty="0" smtClean="0"/>
          </a:p>
          <a:p>
            <a:r>
              <a:rPr lang="en-US" dirty="0" smtClean="0"/>
              <a:t>Information</a:t>
            </a:r>
            <a:r>
              <a:rPr lang="bg-BG" dirty="0" smtClean="0"/>
              <a:t>:</a:t>
            </a:r>
            <a:endParaRPr lang="en-US" dirty="0" smtClean="0"/>
          </a:p>
          <a:p>
            <a:pPr lvl="1"/>
            <a:r>
              <a:rPr lang="en-US" sz="2800" dirty="0">
                <a:hlinkClick r:id="rId2"/>
              </a:rPr>
              <a:t>http://en.wikipedia.org/wiki/Customer_relationship_management</a:t>
            </a:r>
            <a:endParaRPr lang="en-US" sz="2800" dirty="0"/>
          </a:p>
          <a:p>
            <a:pPr marL="357188" lvl="1" indent="0">
              <a:buNone/>
            </a:pP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Tree>
    <p:extLst>
      <p:ext uri="{BB962C8B-B14F-4D97-AF65-F5344CB8AC3E}">
        <p14:creationId xmlns:p14="http://schemas.microsoft.com/office/powerpoint/2010/main" val="27042203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464720"/>
            <a:ext cx="7924800" cy="1295400"/>
          </a:xfrm>
        </p:spPr>
        <p:txBody>
          <a:bodyPr/>
          <a:lstStyle/>
          <a:p>
            <a:r>
              <a:rPr lang="en-US" dirty="0" err="1" smtClean="0"/>
              <a:t>Inforamation</a:t>
            </a:r>
            <a:r>
              <a:rPr lang="en-US" dirty="0" smtClean="0"/>
              <a:t> Security and </a:t>
            </a:r>
            <a:r>
              <a:rPr lang="bg-BG" dirty="0" smtClean="0"/>
              <a:t> </a:t>
            </a:r>
            <a:r>
              <a:rPr lang="en-US" dirty="0" smtClean="0"/>
              <a:t>Protection</a:t>
            </a:r>
            <a:endParaRPr lang="en-US" dirty="0"/>
          </a:p>
        </p:txBody>
      </p:sp>
      <p:sp>
        <p:nvSpPr>
          <p:cNvPr id="3" name="Subtitle 2"/>
          <p:cNvSpPr>
            <a:spLocks noGrp="1"/>
          </p:cNvSpPr>
          <p:nvPr>
            <p:ph type="subTitle" idx="1"/>
          </p:nvPr>
        </p:nvSpPr>
        <p:spPr>
          <a:xfrm>
            <a:off x="609600" y="4912520"/>
            <a:ext cx="7924800" cy="1564480"/>
          </a:xfrm>
        </p:spPr>
        <p:txBody>
          <a:bodyPr/>
          <a:lstStyle/>
          <a:p>
            <a:r>
              <a:rPr lang="en-US" dirty="0" smtClean="0"/>
              <a:t>Symmetric </a:t>
            </a:r>
            <a:r>
              <a:rPr lang="en-US" dirty="0"/>
              <a:t>a</a:t>
            </a:r>
            <a:r>
              <a:rPr lang="en-US" dirty="0" smtClean="0"/>
              <a:t>nd Asymmetric Encoding Algorithms</a:t>
            </a:r>
            <a:r>
              <a:rPr lang="bg-BG" dirty="0" smtClean="0"/>
              <a:t>, </a:t>
            </a:r>
            <a:r>
              <a:rPr lang="en-US" dirty="0"/>
              <a:t>Hashing with </a:t>
            </a:r>
            <a:r>
              <a:rPr lang="en-US" dirty="0" smtClean="0"/>
              <a:t>Cryptographic Hash Functions</a:t>
            </a:r>
            <a:r>
              <a:rPr lang="bg-BG" dirty="0" smtClean="0"/>
              <a:t>, </a:t>
            </a:r>
            <a:r>
              <a:rPr lang="en-US" dirty="0" smtClean="0"/>
              <a:t>Digital Signature</a:t>
            </a:r>
            <a:r>
              <a:rPr lang="bg-BG" dirty="0" smtClean="0"/>
              <a:t>, </a:t>
            </a:r>
            <a:r>
              <a:rPr lang="en-US" dirty="0" smtClean="0"/>
              <a:t>Digital Certificates</a:t>
            </a:r>
            <a:endParaRPr lang="en-US" dirty="0"/>
          </a:p>
        </p:txBody>
      </p:sp>
      <p:pic>
        <p:nvPicPr>
          <p:cNvPr id="33794"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33796"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869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Which construction is 3DES ?</a:t>
            </a:r>
            <a:endParaRPr lang="en-US" dirty="0" smtClean="0"/>
          </a:p>
          <a:p>
            <a:pPr marL="871538" lvl="1" indent="-514350">
              <a:buFont typeface="+mj-lt"/>
              <a:buAutoNum type="alphaLcParenR"/>
            </a:pPr>
            <a:r>
              <a:rPr lang="bg-BG" dirty="0"/>
              <a:t>Е(к3) (</a:t>
            </a:r>
            <a:r>
              <a:rPr lang="en-US" dirty="0"/>
              <a:t>D(</a:t>
            </a:r>
            <a:r>
              <a:rPr lang="bg-BG" dirty="0"/>
              <a:t>к2)(Е(к1)))</a:t>
            </a:r>
            <a:endParaRPr lang="en-US" dirty="0" smtClean="0"/>
          </a:p>
          <a:p>
            <a:pPr marL="871538" lvl="1" indent="-514350">
              <a:buFont typeface="+mj-lt"/>
              <a:buAutoNum type="alphaLcParenR"/>
            </a:pPr>
            <a:r>
              <a:rPr lang="bg-BG" dirty="0"/>
              <a:t>Е(к3) (</a:t>
            </a:r>
            <a:r>
              <a:rPr lang="en-US" dirty="0"/>
              <a:t>E(</a:t>
            </a:r>
            <a:r>
              <a:rPr lang="bg-BG" dirty="0"/>
              <a:t>к2)(Е(к1)))</a:t>
            </a:r>
            <a:endParaRPr lang="en-US" dirty="0" smtClean="0"/>
          </a:p>
          <a:p>
            <a:pPr marL="871538" lvl="1" indent="-514350">
              <a:buFont typeface="+mj-lt"/>
              <a:buAutoNum type="alphaLcParenR"/>
            </a:pPr>
            <a:r>
              <a:rPr lang="bg-BG" dirty="0"/>
              <a:t>Е(к1) (</a:t>
            </a:r>
            <a:r>
              <a:rPr lang="en-US" dirty="0"/>
              <a:t>D(</a:t>
            </a:r>
            <a:r>
              <a:rPr lang="bg-BG" dirty="0"/>
              <a:t>к2)(</a:t>
            </a:r>
            <a:r>
              <a:rPr lang="en-US" dirty="0"/>
              <a:t>D(</a:t>
            </a:r>
            <a:r>
              <a:rPr lang="bg-BG" dirty="0"/>
              <a:t>к3)))</a:t>
            </a:r>
            <a:endParaRPr lang="en-US" dirty="0" smtClean="0"/>
          </a:p>
          <a:p>
            <a:pPr marL="871538" lvl="1" indent="-514350">
              <a:buFont typeface="+mj-lt"/>
              <a:buAutoNum type="alphaLcParenR"/>
            </a:pPr>
            <a:r>
              <a:rPr lang="bg-BG" dirty="0"/>
              <a:t>Е(к3) + </a:t>
            </a:r>
            <a:r>
              <a:rPr lang="en-US" dirty="0"/>
              <a:t>D(</a:t>
            </a:r>
            <a:r>
              <a:rPr lang="bg-BG" dirty="0"/>
              <a:t>к2) + Е(к1)</a:t>
            </a:r>
            <a:endParaRPr lang="en-US" dirty="0" smtClean="0"/>
          </a:p>
          <a:p>
            <a:pPr marL="871538" lvl="1" indent="-514350">
              <a:buFont typeface="+mj-lt"/>
              <a:buAutoNum type="alphaLcParenR"/>
            </a:pPr>
            <a:r>
              <a:rPr lang="bg-BG" dirty="0"/>
              <a:t>Е(к1) (</a:t>
            </a:r>
            <a:r>
              <a:rPr lang="en-US" dirty="0"/>
              <a:t>D(</a:t>
            </a:r>
            <a:r>
              <a:rPr lang="bg-BG" dirty="0"/>
              <a:t>к2)(Е(к3)))</a:t>
            </a:r>
            <a:endParaRPr lang="en-US" dirty="0" smtClean="0"/>
          </a:p>
          <a:p>
            <a:pPr marL="871538" lvl="1" indent="-514350">
              <a:buFont typeface="+mj-lt"/>
              <a:buAutoNum type="alphaLcParenR"/>
            </a:pPr>
            <a:r>
              <a:rPr lang="bg-BG" dirty="0"/>
              <a:t>Е(к1) + </a:t>
            </a:r>
            <a:r>
              <a:rPr lang="en-US" dirty="0"/>
              <a:t>E(</a:t>
            </a:r>
            <a:r>
              <a:rPr lang="bg-BG" dirty="0"/>
              <a:t>к2) + Е(к3</a:t>
            </a:r>
            <a:r>
              <a:rPr lang="bg-BG" dirty="0" smtClean="0"/>
              <a:t>)</a:t>
            </a:r>
            <a:endParaRPr lang="en-US" dirty="0" smtClean="0"/>
          </a:p>
          <a:p>
            <a:pPr marL="357188" lvl="1" indent="0">
              <a:buNone/>
            </a:pPr>
            <a:r>
              <a:rPr lang="bg-BG" dirty="0"/>
              <a:t>Е(к) – </a:t>
            </a:r>
            <a:r>
              <a:rPr lang="en-US" dirty="0"/>
              <a:t>Encrypt;</a:t>
            </a:r>
            <a:br>
              <a:rPr lang="en-US" dirty="0"/>
            </a:br>
            <a:r>
              <a:rPr lang="en-US" dirty="0"/>
              <a:t>D(</a:t>
            </a:r>
            <a:r>
              <a:rPr lang="bg-BG" dirty="0"/>
              <a:t>к) – </a:t>
            </a:r>
            <a:r>
              <a:rPr lang="en-US" dirty="0"/>
              <a:t>Decrypt;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
        <p:nvSpPr>
          <p:cNvPr id="5" name="Oval 4"/>
          <p:cNvSpPr/>
          <p:nvPr/>
        </p:nvSpPr>
        <p:spPr>
          <a:xfrm>
            <a:off x="495300" y="1564575"/>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10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A</a:t>
            </a:r>
          </a:p>
          <a:p>
            <a:pPr lvl="1"/>
            <a:r>
              <a:rPr lang="en-US" dirty="0" smtClean="0"/>
              <a:t>Triple </a:t>
            </a:r>
            <a:r>
              <a:rPr lang="en-US" dirty="0"/>
              <a:t>DES is the common name for the Triple Data Encryption Algorithm (TDEA or Triple DEA</a:t>
            </a:r>
            <a:r>
              <a:rPr lang="en-US" dirty="0" smtClean="0"/>
              <a:t>)</a:t>
            </a:r>
          </a:p>
          <a:p>
            <a:pPr lvl="1"/>
            <a:r>
              <a:rPr lang="en-US" dirty="0" smtClean="0"/>
              <a:t>Triple DES carefully executes (DES) 3 times with different keys</a:t>
            </a:r>
          </a:p>
          <a:p>
            <a:r>
              <a:rPr lang="en-US" dirty="0" smtClean="0"/>
              <a:t>Information</a:t>
            </a:r>
            <a:r>
              <a:rPr lang="bg-BG" dirty="0" smtClean="0"/>
              <a:t>:</a:t>
            </a:r>
            <a:endParaRPr lang="en-US" dirty="0" smtClean="0"/>
          </a:p>
          <a:p>
            <a:pPr lvl="1"/>
            <a:r>
              <a:rPr lang="en-US" sz="2800" dirty="0">
                <a:hlinkClick r:id="rId2"/>
              </a:rPr>
              <a:t>http://</a:t>
            </a:r>
            <a:r>
              <a:rPr lang="en-US" sz="2800" dirty="0" smtClean="0">
                <a:hlinkClick r:id="rId2"/>
              </a:rPr>
              <a:t>en.wikipedia.org/wiki/Triple_DES</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p14="http://schemas.microsoft.com/office/powerpoint/2010/main" val="1482029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114800"/>
            <a:ext cx="7924800" cy="685800"/>
          </a:xfrm>
        </p:spPr>
        <p:txBody>
          <a:bodyPr/>
          <a:lstStyle/>
          <a:p>
            <a:r>
              <a:rPr lang="en-US" dirty="0" smtClean="0"/>
              <a:t>Presentations Systems</a:t>
            </a:r>
            <a:endParaRPr lang="en-US" dirty="0"/>
          </a:p>
        </p:txBody>
      </p:sp>
      <p:sp>
        <p:nvSpPr>
          <p:cNvPr id="3" name="Subtitle 2"/>
          <p:cNvSpPr>
            <a:spLocks noGrp="1"/>
          </p:cNvSpPr>
          <p:nvPr>
            <p:ph type="subTitle" idx="1"/>
          </p:nvPr>
        </p:nvSpPr>
        <p:spPr>
          <a:xfrm>
            <a:off x="609600" y="4988720"/>
            <a:ext cx="7924800" cy="1412080"/>
          </a:xfrm>
        </p:spPr>
        <p:txBody>
          <a:bodyPr/>
          <a:lstStyle/>
          <a:p>
            <a:r>
              <a:rPr lang="en-US" dirty="0" smtClean="0"/>
              <a:t>Presentation Software</a:t>
            </a:r>
            <a:r>
              <a:rPr lang="bg-BG" dirty="0" smtClean="0"/>
              <a:t>, </a:t>
            </a:r>
            <a:r>
              <a:rPr lang="en-US" dirty="0" smtClean="0"/>
              <a:t>Making Presentations</a:t>
            </a:r>
            <a:r>
              <a:rPr lang="bg-BG" dirty="0" smtClean="0"/>
              <a:t>, </a:t>
            </a:r>
            <a:r>
              <a:rPr lang="en-US" dirty="0" smtClean="0"/>
              <a:t>Slides</a:t>
            </a:r>
            <a:r>
              <a:rPr lang="bg-BG" dirty="0" smtClean="0"/>
              <a:t>, </a:t>
            </a:r>
            <a:r>
              <a:rPr lang="en-US" dirty="0" smtClean="0"/>
              <a:t>Effects</a:t>
            </a:r>
            <a:r>
              <a:rPr lang="bg-BG" dirty="0" smtClean="0"/>
              <a:t>, </a:t>
            </a:r>
            <a:r>
              <a:rPr lang="en-US" dirty="0" smtClean="0"/>
              <a:t>Notes</a:t>
            </a:r>
            <a:r>
              <a:rPr lang="bg-BG" dirty="0" smtClean="0"/>
              <a:t>, </a:t>
            </a:r>
            <a:r>
              <a:rPr lang="en-US" dirty="0" smtClean="0"/>
              <a:t>Colors</a:t>
            </a:r>
            <a:r>
              <a:rPr lang="bg-BG" dirty="0" smtClean="0"/>
              <a:t>, </a:t>
            </a:r>
            <a:r>
              <a:rPr lang="en-US" dirty="0" smtClean="0"/>
              <a:t>Images</a:t>
            </a:r>
            <a:r>
              <a:rPr lang="bg-BG" dirty="0" smtClean="0"/>
              <a:t>, </a:t>
            </a:r>
            <a:r>
              <a:rPr lang="en-US" dirty="0" smtClean="0"/>
              <a:t>Sound</a:t>
            </a:r>
            <a:r>
              <a:rPr lang="bg-BG" dirty="0" smtClean="0"/>
              <a:t>, </a:t>
            </a:r>
            <a:r>
              <a:rPr lang="en-US" dirty="0" smtClean="0"/>
              <a:t>Video</a:t>
            </a:r>
            <a:endParaRPr lang="en-US" dirty="0"/>
          </a:p>
        </p:txBody>
      </p:sp>
      <p:pic>
        <p:nvPicPr>
          <p:cNvPr id="35842"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953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NOT true about Northbridge (can have more than one answer)</a:t>
            </a:r>
          </a:p>
          <a:p>
            <a:pPr marL="871538" lvl="1" indent="-514350">
              <a:buFont typeface="+mj-lt"/>
              <a:buAutoNum type="alphaLcParenR"/>
            </a:pPr>
            <a:r>
              <a:rPr lang="en-US" dirty="0" smtClean="0"/>
              <a:t>Northbridge is connected though “PCI bus” to the “Onboard Graphics Controller”</a:t>
            </a:r>
          </a:p>
          <a:p>
            <a:pPr marL="871538" lvl="1" indent="-514350">
              <a:buFont typeface="+mj-lt"/>
              <a:buAutoNum type="alphaLcParenR"/>
            </a:pPr>
            <a:r>
              <a:rPr lang="en-US" dirty="0" smtClean="0"/>
              <a:t>Northbridge plays an important part in overclocking.</a:t>
            </a:r>
          </a:p>
          <a:p>
            <a:pPr marL="871538" lvl="1" indent="-514350">
              <a:buFont typeface="+mj-lt"/>
              <a:buAutoNum type="alphaLcParenR"/>
            </a:pPr>
            <a:r>
              <a:rPr lang="en-US" dirty="0" smtClean="0"/>
              <a:t>Used to manage data communication between a CPU and a motherboard.</a:t>
            </a:r>
          </a:p>
          <a:p>
            <a:pPr marL="871538" lvl="1" indent="-514350">
              <a:buFont typeface="+mj-lt"/>
              <a:buAutoNum type="alphaLcParenR"/>
            </a:pPr>
            <a:r>
              <a:rPr lang="en-US" dirty="0" smtClean="0"/>
              <a:t>He is connected though “Internal bus”  with Southbridge</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
        <p:nvSpPr>
          <p:cNvPr id="5" name="Oval 4"/>
          <p:cNvSpPr/>
          <p:nvPr/>
        </p:nvSpPr>
        <p:spPr>
          <a:xfrm>
            <a:off x="467544"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16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would you use to make a </a:t>
            </a:r>
            <a:r>
              <a:rPr lang="en-US" dirty="0"/>
              <a:t>.</a:t>
            </a:r>
            <a:r>
              <a:rPr lang="en-US" dirty="0" smtClean="0"/>
              <a:t>PPT  presentation, without having any presentation software installed:</a:t>
            </a:r>
          </a:p>
          <a:p>
            <a:pPr marL="871538" lvl="1" indent="-514350">
              <a:buFont typeface="+mj-lt"/>
              <a:buAutoNum type="alphaLcParenR"/>
            </a:pPr>
            <a:r>
              <a:rPr lang="en-US" dirty="0" smtClean="0"/>
              <a:t>Microsoft Word</a:t>
            </a:r>
          </a:p>
          <a:p>
            <a:pPr marL="871538" lvl="1" indent="-514350">
              <a:buFont typeface="+mj-lt"/>
              <a:buAutoNum type="alphaLcParenR"/>
            </a:pPr>
            <a:r>
              <a:rPr lang="en-US" dirty="0"/>
              <a:t>Microsoft </a:t>
            </a:r>
            <a:r>
              <a:rPr lang="en-US" dirty="0" smtClean="0"/>
              <a:t>Power Point</a:t>
            </a:r>
          </a:p>
          <a:p>
            <a:pPr marL="871538" lvl="1" indent="-514350">
              <a:buFont typeface="+mj-lt"/>
              <a:buAutoNum type="alphaLcParenR"/>
            </a:pPr>
            <a:r>
              <a:rPr lang="en-US" dirty="0" smtClean="0"/>
              <a:t>Google Docs</a:t>
            </a:r>
          </a:p>
          <a:p>
            <a:pPr marL="871538" lvl="1" indent="-514350">
              <a:buFont typeface="+mj-lt"/>
              <a:buAutoNum type="alphaLcParenR"/>
            </a:pPr>
            <a:r>
              <a:rPr lang="en-US" dirty="0" smtClean="0"/>
              <a:t>Eclipse</a:t>
            </a:r>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
        <p:nvSpPr>
          <p:cNvPr id="5" name="Oval 4"/>
          <p:cNvSpPr/>
          <p:nvPr/>
        </p:nvSpPr>
        <p:spPr>
          <a:xfrm>
            <a:off x="515472" y="3851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52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endParaRPr lang="bg-BG" dirty="0" smtClean="0"/>
          </a:p>
          <a:p>
            <a:pPr lvl="1"/>
            <a:r>
              <a:rPr lang="en-US" dirty="0" smtClean="0"/>
              <a:t>Google Docs is a web-based software which can be used for making </a:t>
            </a:r>
            <a:r>
              <a:rPr lang="en-US" dirty="0"/>
              <a:t>.PPT </a:t>
            </a:r>
            <a:r>
              <a:rPr lang="en-US" dirty="0" smtClean="0"/>
              <a:t> presentations</a:t>
            </a:r>
            <a:r>
              <a:rPr lang="en-US" b="0" dirty="0" smtClean="0"/>
              <a:t>.</a:t>
            </a:r>
            <a:endParaRPr lang="en-US" dirty="0" smtClean="0"/>
          </a:p>
          <a:p>
            <a:r>
              <a:rPr lang="en-US" dirty="0" smtClean="0"/>
              <a:t>Information</a:t>
            </a:r>
            <a:r>
              <a:rPr lang="bg-BG" dirty="0" smtClean="0"/>
              <a:t>:</a:t>
            </a:r>
            <a:endParaRPr lang="en-US" dirty="0" smtClean="0"/>
          </a:p>
          <a:p>
            <a:pPr lvl="1"/>
            <a:r>
              <a:rPr lang="en-US" sz="2800" dirty="0" smtClean="0">
                <a:hlinkClick r:id="rId2" action="ppaction://hlinkpres?slideindex=1&amp;slidetitle="/>
              </a:rPr>
              <a:t>http</a:t>
            </a:r>
            <a:r>
              <a:rPr lang="en-US" sz="2800" dirty="0">
                <a:hlinkClick r:id="rId2" action="ppaction://hlinkpres?slideindex=1&amp;slidetitle="/>
              </a:rPr>
              <a:t>://www.wikihow.com/Make-a-PowerPoint-Presentation-Without-PowerPoint</a:t>
            </a:r>
            <a:endParaRPr lang="en-US" sz="2800" dirty="0" smtClean="0"/>
          </a:p>
          <a:p>
            <a:pPr marL="357188" lvl="1" indent="0">
              <a:buNone/>
            </a:pP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p14="http://schemas.microsoft.com/office/powerpoint/2010/main" val="2549878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28725"/>
            <a:ext cx="7924800" cy="685800"/>
          </a:xfrm>
        </p:spPr>
        <p:txBody>
          <a:bodyPr/>
          <a:lstStyle/>
          <a:p>
            <a:r>
              <a:rPr lang="en-US" dirty="0" smtClean="0"/>
              <a:t>Multimedia</a:t>
            </a:r>
            <a:endParaRPr lang="en-US" dirty="0"/>
          </a:p>
        </p:txBody>
      </p:sp>
      <p:sp>
        <p:nvSpPr>
          <p:cNvPr id="3" name="Subtitle 2"/>
          <p:cNvSpPr>
            <a:spLocks noGrp="1"/>
          </p:cNvSpPr>
          <p:nvPr>
            <p:ph type="subTitle" idx="1"/>
          </p:nvPr>
        </p:nvSpPr>
        <p:spPr>
          <a:xfrm>
            <a:off x="609600" y="2143124"/>
            <a:ext cx="7924800" cy="954880"/>
          </a:xfrm>
        </p:spPr>
        <p:txBody>
          <a:bodyPr/>
          <a:lstStyle/>
          <a:p>
            <a:r>
              <a:rPr lang="en-US" dirty="0" smtClean="0"/>
              <a:t>Software for Multimedia Creation</a:t>
            </a:r>
            <a:r>
              <a:rPr lang="bg-BG" dirty="0" smtClean="0"/>
              <a:t> / </a:t>
            </a:r>
            <a:r>
              <a:rPr lang="en-US" dirty="0" smtClean="0"/>
              <a:t>Processing</a:t>
            </a:r>
            <a:r>
              <a:rPr lang="bg-BG" dirty="0" smtClean="0"/>
              <a:t>: </a:t>
            </a:r>
            <a:r>
              <a:rPr lang="en-US" dirty="0" smtClean="0"/>
              <a:t>sound</a:t>
            </a:r>
            <a:r>
              <a:rPr lang="bg-BG" dirty="0" smtClean="0"/>
              <a:t>,</a:t>
            </a:r>
            <a:r>
              <a:rPr lang="en-US" dirty="0" smtClean="0"/>
              <a:t> video</a:t>
            </a:r>
            <a:r>
              <a:rPr lang="bg-BG" dirty="0" smtClean="0"/>
              <a:t>, </a:t>
            </a:r>
            <a:r>
              <a:rPr lang="en-US" dirty="0" smtClean="0"/>
              <a:t>file formats</a:t>
            </a:r>
            <a:endParaRPr lang="en-US" dirty="0"/>
          </a:p>
        </p:txBody>
      </p:sp>
      <p:pic>
        <p:nvPicPr>
          <p:cNvPr id="36866"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505200"/>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36870" name="Picture 6" descr="http://www.webmediastudio.com.ar/imagenes/multimedia-we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96518">
            <a:off x="6698425" y="3825219"/>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8" name="Picture 4" descr="http://www.webdesignerdepot.org/wp-content/uploads/2010/07/multimedia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2213">
            <a:off x="554396" y="4578802"/>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ttp://www.docente.mendoza.edu.ar/efisica/images/multimedi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193159">
            <a:off x="1237405" y="3400857"/>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31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a media player and is not a Microsoft product:</a:t>
            </a:r>
          </a:p>
          <a:p>
            <a:pPr marL="871538" lvl="1" indent="-514350">
              <a:buFont typeface="+mj-lt"/>
              <a:buAutoNum type="alphaLcParenR"/>
            </a:pPr>
            <a:r>
              <a:rPr lang="en-US" dirty="0" smtClean="0"/>
              <a:t>Media Player Classic</a:t>
            </a:r>
          </a:p>
          <a:p>
            <a:pPr marL="871538" lvl="1" indent="-514350">
              <a:buFont typeface="+mj-lt"/>
              <a:buAutoNum type="alphaLcParenR"/>
            </a:pPr>
            <a:r>
              <a:rPr lang="en-US" dirty="0" smtClean="0"/>
              <a:t>Audacity</a:t>
            </a:r>
          </a:p>
          <a:p>
            <a:pPr marL="871538" lvl="1" indent="-514350">
              <a:buFont typeface="+mj-lt"/>
              <a:buAutoNum type="alphaLcParenR"/>
            </a:pPr>
            <a:r>
              <a:rPr lang="en-US" dirty="0" smtClean="0"/>
              <a:t>QuickTime</a:t>
            </a:r>
          </a:p>
          <a:p>
            <a:pPr marL="871538" lvl="1" indent="-514350">
              <a:buFont typeface="+mj-lt"/>
              <a:buAutoNum type="alphaLcParenR"/>
            </a:pPr>
            <a:r>
              <a:rPr lang="en-US" dirty="0" smtClean="0"/>
              <a:t>Flash Player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
        <p:nvSpPr>
          <p:cNvPr id="5" name="Oval 4"/>
          <p:cNvSpPr/>
          <p:nvPr/>
        </p:nvSpPr>
        <p:spPr>
          <a:xfrm>
            <a:off x="495300" y="332345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endParaRPr lang="bg-BG" dirty="0" smtClean="0"/>
          </a:p>
          <a:p>
            <a:pPr lvl="1"/>
            <a:r>
              <a:rPr lang="en-US" dirty="0" smtClean="0"/>
              <a:t>QuickTime is a media player which is an Apple product.</a:t>
            </a:r>
          </a:p>
          <a:p>
            <a:r>
              <a:rPr lang="en-US" dirty="0" smtClean="0"/>
              <a:t>Information</a:t>
            </a:r>
            <a:r>
              <a:rPr lang="bg-BG" dirty="0" smtClean="0"/>
              <a:t>:</a:t>
            </a:r>
            <a:endParaRPr lang="en-US" dirty="0" smtClean="0"/>
          </a:p>
          <a:p>
            <a:pPr lvl="1"/>
            <a:r>
              <a:rPr lang="en-US" sz="2800" dirty="0">
                <a:hlinkClick r:id="rId2" action="ppaction://hlinkpres?slideindex=1&amp;slidetitle="/>
              </a:rPr>
              <a:t>http://en.wikipedia.org/wiki/Adobe_Flash_Player</a:t>
            </a:r>
            <a:endParaRPr lang="en-US" sz="2800" dirty="0" smtClean="0"/>
          </a:p>
          <a:p>
            <a:pPr lvl="1"/>
            <a:r>
              <a:rPr lang="en-US" sz="2800" dirty="0">
                <a:hlinkClick r:id="rId2" action="ppaction://hlinkpres?slideindex=1&amp;slidetitle="/>
              </a:rPr>
              <a:t>http://en.wikipedia.org/wiki/Audacity</a:t>
            </a:r>
            <a:endParaRPr lang="en-US" sz="2800" dirty="0" smtClean="0"/>
          </a:p>
          <a:p>
            <a:pPr lvl="1"/>
            <a:r>
              <a:rPr lang="en-US" sz="2800" dirty="0">
                <a:hlinkClick r:id="rId3"/>
              </a:rPr>
              <a:t>http://</a:t>
            </a:r>
            <a:r>
              <a:rPr lang="en-US" sz="2800" dirty="0" smtClean="0">
                <a:hlinkClick r:id="rId3"/>
              </a:rPr>
              <a:t>en.wikipedia.org/wiki/Media_Player_Classic</a:t>
            </a:r>
            <a:endParaRPr lang="en-US" sz="2800" dirty="0" smtClean="0"/>
          </a:p>
          <a:p>
            <a:pPr lvl="1"/>
            <a:r>
              <a:rPr lang="en-US" sz="2800" dirty="0">
                <a:hlinkClick r:id="rId2" action="ppaction://hlinkpres?slideindex=1&amp;slidetitle="/>
              </a:rPr>
              <a:t>http://en.wikipedia.org/wiki/QuickTime</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667259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3" name="Subtitle 2"/>
          <p:cNvSpPr>
            <a:spLocks noGrp="1"/>
          </p:cNvSpPr>
          <p:nvPr>
            <p:ph type="subTitle" idx="1"/>
          </p:nvPr>
        </p:nvSpPr>
        <p:spPr>
          <a:xfrm>
            <a:off x="762000" y="5300754"/>
            <a:ext cx="7620000" cy="1031078"/>
          </a:xfrm>
        </p:spPr>
        <p:txBody>
          <a:bodyPr/>
          <a:lstStyle/>
          <a:p>
            <a:r>
              <a:rPr lang="en-US" dirty="0" smtClean="0"/>
              <a:t>OSI model</a:t>
            </a:r>
            <a:r>
              <a:rPr lang="bg-BG" dirty="0" smtClean="0"/>
              <a:t>, </a:t>
            </a:r>
            <a:r>
              <a:rPr lang="en-US" dirty="0" smtClean="0"/>
              <a:t>Network Models</a:t>
            </a:r>
            <a:r>
              <a:rPr lang="bg-BG" dirty="0" smtClean="0"/>
              <a:t>, </a:t>
            </a:r>
            <a:r>
              <a:rPr lang="en-US" dirty="0" smtClean="0"/>
              <a:t>Protocols</a:t>
            </a:r>
            <a:r>
              <a:rPr lang="bg-BG" dirty="0" smtClean="0"/>
              <a:t>, </a:t>
            </a:r>
            <a:r>
              <a:rPr lang="en-US" dirty="0" smtClean="0"/>
              <a:t>Standards</a:t>
            </a:r>
            <a:r>
              <a:rPr lang="bg-BG" dirty="0" smtClean="0"/>
              <a:t>, </a:t>
            </a:r>
            <a:r>
              <a:rPr lang="en-US" dirty="0" smtClean="0"/>
              <a:t>Hardware Equipment</a:t>
            </a:r>
            <a:endParaRPr lang="en-US" dirty="0"/>
          </a:p>
        </p:txBody>
      </p:sp>
      <p:pic>
        <p:nvPicPr>
          <p:cNvPr id="38914"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38916" name="Picture 4" descr="http://theochem.org/~andreas/images/netwo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94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VPN (Virtual Private Network) is:</a:t>
            </a:r>
          </a:p>
          <a:p>
            <a:pPr marL="871538" lvl="1" indent="-514350">
              <a:buFont typeface="+mj-lt"/>
              <a:buAutoNum type="alphaLcParenR"/>
            </a:pPr>
            <a:r>
              <a:rPr lang="en-US" dirty="0" smtClean="0"/>
              <a:t>Connection between a client and server through a proxy server.</a:t>
            </a:r>
          </a:p>
          <a:p>
            <a:pPr marL="871538" lvl="1" indent="-514350">
              <a:buFont typeface="+mj-lt"/>
              <a:buAutoNum type="alphaLcParenR"/>
            </a:pPr>
            <a:r>
              <a:rPr lang="en-US" dirty="0" smtClean="0"/>
              <a:t>File transfer from one host to another.</a:t>
            </a:r>
          </a:p>
          <a:p>
            <a:pPr marL="871538" lvl="1" indent="-514350">
              <a:buFont typeface="+mj-lt"/>
              <a:buAutoNum type="alphaLcParenR"/>
            </a:pPr>
            <a:r>
              <a:rPr lang="en-US" dirty="0" smtClean="0"/>
              <a:t>Connection to public network (Internet) that provides authorization and encryption.</a:t>
            </a:r>
          </a:p>
          <a:p>
            <a:pPr marL="871538" lvl="1" indent="-514350">
              <a:buFont typeface="+mj-lt"/>
              <a:buAutoNum type="alphaLcParenR"/>
            </a:pPr>
            <a:r>
              <a:rPr lang="en-US" dirty="0" smtClean="0"/>
              <a:t>Public connection between two computers.</a:t>
            </a:r>
          </a:p>
          <a:p>
            <a:pPr marL="871538" lvl="1" indent="-51435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
        <p:nvSpPr>
          <p:cNvPr id="5" name="Oval 4"/>
          <p:cNvSpPr/>
          <p:nvPr/>
        </p:nvSpPr>
        <p:spPr>
          <a:xfrm>
            <a:off x="539552" y="3356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05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3200" dirty="0" smtClean="0"/>
              <a:t>Answer: C</a:t>
            </a:r>
          </a:p>
          <a:p>
            <a:pPr lvl="1"/>
            <a:r>
              <a:rPr lang="en-US" dirty="0" smtClean="0"/>
              <a:t>Connection </a:t>
            </a:r>
            <a:r>
              <a:rPr lang="en-US" dirty="0"/>
              <a:t>to public network (Internet) that provides authorization and </a:t>
            </a:r>
            <a:r>
              <a:rPr lang="en-US" dirty="0" smtClean="0"/>
              <a:t>encryption.</a:t>
            </a:r>
          </a:p>
          <a:p>
            <a:r>
              <a:rPr lang="en-US" dirty="0" smtClean="0"/>
              <a:t>Information</a:t>
            </a:r>
            <a:r>
              <a:rPr lang="bg-BG" dirty="0" smtClean="0"/>
              <a:t>:</a:t>
            </a:r>
          </a:p>
          <a:p>
            <a:pPr lvl="1"/>
            <a:r>
              <a:rPr lang="en-US" sz="2800" u="sng" dirty="0" smtClean="0">
                <a:solidFill>
                  <a:srgbClr val="9BCC00"/>
                </a:solidFill>
              </a:rPr>
              <a:t>http://pcworld.bg/12368_shto_e_to_vpn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27034831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603045"/>
            <a:ext cx="7924800" cy="685800"/>
          </a:xfrm>
        </p:spPr>
        <p:txBody>
          <a:bodyPr/>
          <a:lstStyle/>
          <a:p>
            <a:r>
              <a:rPr lang="en-US" dirty="0" smtClean="0"/>
              <a:t>Internet</a:t>
            </a:r>
            <a:endParaRPr lang="en-US" dirty="0"/>
          </a:p>
        </p:txBody>
      </p:sp>
      <p:sp>
        <p:nvSpPr>
          <p:cNvPr id="3"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41986"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92"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41988"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41990"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5646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Select the correct answer:</a:t>
            </a:r>
          </a:p>
          <a:p>
            <a:pPr marL="871538" lvl="1" indent="-514350">
              <a:buFont typeface="+mj-lt"/>
              <a:buAutoNum type="alphaLcParenR"/>
            </a:pPr>
            <a:r>
              <a:rPr lang="en-US" dirty="0" smtClean="0"/>
              <a:t>It is possible one DNS name to corresponds to several IP addresses but it is not possible one IP address to corresponds to several DNS names.</a:t>
            </a:r>
          </a:p>
          <a:p>
            <a:pPr marL="871538" lvl="1" indent="-514350">
              <a:buFont typeface="+mj-lt"/>
              <a:buAutoNum type="alphaLcParenR"/>
            </a:pPr>
            <a:r>
              <a:rPr lang="en-US" dirty="0" smtClean="0"/>
              <a:t>It is possible one </a:t>
            </a:r>
            <a:r>
              <a:rPr lang="en-US" dirty="0"/>
              <a:t>IP address to corresponds to several DNS </a:t>
            </a:r>
            <a:r>
              <a:rPr lang="en-US" dirty="0" smtClean="0"/>
              <a:t>names but it is not </a:t>
            </a:r>
            <a:r>
              <a:rPr lang="en-US" dirty="0"/>
              <a:t>possible one DNS name to corresponds to several IP </a:t>
            </a:r>
            <a:r>
              <a:rPr lang="en-US" dirty="0" smtClean="0"/>
              <a:t>addresses.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Tree>
    <p:extLst>
      <p:ext uri="{BB962C8B-B14F-4D97-AF65-F5344CB8AC3E}">
        <p14:creationId xmlns:p14="http://schemas.microsoft.com/office/powerpoint/2010/main" val="2654795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smtClean="0"/>
              <a:t>Answer: A</a:t>
            </a:r>
            <a:endParaRPr lang="bg-BG" dirty="0" smtClean="0"/>
          </a:p>
          <a:p>
            <a:pPr lvl="1"/>
            <a:r>
              <a:rPr lang="en-US" dirty="0" smtClean="0"/>
              <a:t>Southbridge provides that connection, as the connection to the PCI slots. Northbridge connects with the Graphics card slot (High-speed graphics bus – AGP or PCI-Express)</a:t>
            </a:r>
          </a:p>
          <a:p>
            <a:r>
              <a:rPr lang="en-US" dirty="0" smtClean="0"/>
              <a:t>Information</a:t>
            </a:r>
            <a:r>
              <a:rPr lang="bg-BG" dirty="0" smtClean="0"/>
              <a:t>:</a:t>
            </a:r>
            <a:endParaRPr lang="en-US" sz="2800" dirty="0" smtClean="0"/>
          </a:p>
          <a:p>
            <a:pPr lvl="1"/>
            <a:r>
              <a:rPr lang="en-US" sz="2400" u="sng" dirty="0" smtClean="0">
                <a:solidFill>
                  <a:srgbClr val="9BCC00"/>
                </a:solidFill>
              </a:rPr>
              <a:t>http://en.wikipedia.org/wiki/Northbridge_(computing)</a:t>
            </a:r>
            <a:endParaRPr lang="bg-BG" sz="2400" u="sng" dirty="0">
              <a:solidFill>
                <a:srgbClr val="9BCC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700635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marL="871538" lvl="1" indent="-514350">
              <a:buFont typeface="+mj-lt"/>
              <a:buAutoNum type="alphaLcParenR" startAt="3"/>
            </a:pPr>
            <a:r>
              <a:rPr lang="en-US" dirty="0" smtClean="0"/>
              <a:t>It </a:t>
            </a:r>
            <a:r>
              <a:rPr lang="en-US" dirty="0"/>
              <a:t>is possible </a:t>
            </a:r>
            <a:r>
              <a:rPr lang="en-US" dirty="0" smtClean="0"/>
              <a:t>one </a:t>
            </a:r>
            <a:r>
              <a:rPr lang="en-US" dirty="0"/>
              <a:t>IP address to corresponds to several DNS names </a:t>
            </a:r>
            <a:r>
              <a:rPr lang="en-US" dirty="0" smtClean="0"/>
              <a:t>and it </a:t>
            </a:r>
            <a:r>
              <a:rPr lang="en-US" dirty="0"/>
              <a:t>is </a:t>
            </a:r>
            <a:r>
              <a:rPr lang="en-US" dirty="0" smtClean="0"/>
              <a:t>possible </a:t>
            </a:r>
            <a:r>
              <a:rPr lang="en-US" dirty="0"/>
              <a:t>one DNS name to corresponds to several IP </a:t>
            </a:r>
            <a:r>
              <a:rPr lang="en-US" dirty="0" smtClean="0"/>
              <a:t>addresses.</a:t>
            </a:r>
          </a:p>
          <a:p>
            <a:pPr marL="871538" lvl="1" indent="-514350">
              <a:buFont typeface="+mj-lt"/>
              <a:buAutoNum type="alphaLcParenR" startAt="3"/>
            </a:pPr>
            <a:r>
              <a:rPr lang="en-US" dirty="0" smtClean="0"/>
              <a:t>It is possible one DNS name to one DNS name to corresponds to several IP addresses and it is possible one IP address to corresponds to several DNS names  if the administrator defines exactly which name to be used.</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
        <p:nvSpPr>
          <p:cNvPr id="5" name="Oval 4"/>
          <p:cNvSpPr/>
          <p:nvPr/>
        </p:nvSpPr>
        <p:spPr>
          <a:xfrm>
            <a:off x="506016" y="9471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95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endParaRPr lang="bg-BG" dirty="0" smtClean="0"/>
          </a:p>
          <a:p>
            <a:pPr lvl="1"/>
            <a:r>
              <a:rPr lang="en-US" dirty="0"/>
              <a:t>It is possible one IP address to corresponds to several DNS names and it is possible one DNS name to corresponds to several IP </a:t>
            </a:r>
            <a:r>
              <a:rPr lang="en-US" dirty="0" smtClean="0"/>
              <a:t>addresses</a:t>
            </a:r>
            <a:r>
              <a:rPr lang="en-US" dirty="0" smtClean="0"/>
              <a:t>.</a:t>
            </a:r>
            <a:endParaRPr lang="en-US" dirty="0" smtClean="0"/>
          </a:p>
          <a:p>
            <a:r>
              <a:rPr lang="en-US" dirty="0" smtClean="0"/>
              <a:t>Information</a:t>
            </a:r>
            <a:r>
              <a:rPr lang="bg-BG" dirty="0" smtClean="0"/>
              <a:t>:</a:t>
            </a:r>
            <a:endParaRPr lang="en-US" dirty="0" smtClean="0"/>
          </a:p>
          <a:p>
            <a:pPr lvl="1"/>
            <a:r>
              <a:rPr lang="en-US" sz="2800" dirty="0">
                <a:hlinkClick r:id="rId2"/>
              </a:rPr>
              <a:t>http://bg.wikipedia.org/wiki/Domain_Name_System</a:t>
            </a:r>
            <a:endParaRPr lang="bg-BG" sz="2800" dirty="0"/>
          </a:p>
          <a:p>
            <a:pPr marL="357188" lvl="1" indent="0">
              <a:buNone/>
            </a:pP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Tree>
    <p:extLst>
      <p:ext uri="{BB962C8B-B14F-4D97-AF65-F5344CB8AC3E}">
        <p14:creationId xmlns:p14="http://schemas.microsoft.com/office/powerpoint/2010/main" val="25703360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92" name="Picture 12" descr="http://lovechtoday.com/wp-content/uploads/2010/06/cha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rot="152396">
            <a:off x="3976856" y="3440126"/>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6090"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244622"/>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1219200"/>
            <a:ext cx="7924800" cy="685800"/>
          </a:xfrm>
        </p:spPr>
        <p:txBody>
          <a:bodyPr/>
          <a:lstStyle/>
          <a:p>
            <a:r>
              <a:rPr lang="en-US" dirty="0" smtClean="0"/>
              <a:t>Electronic Communications</a:t>
            </a:r>
            <a:endParaRPr lang="en-US" dirty="0"/>
          </a:p>
        </p:txBody>
      </p:sp>
      <p:sp>
        <p:nvSpPr>
          <p:cNvPr id="3" name="Subtitle 2"/>
          <p:cNvSpPr>
            <a:spLocks noGrp="1"/>
          </p:cNvSpPr>
          <p:nvPr>
            <p:ph type="subTitle" idx="1"/>
          </p:nvPr>
        </p:nvSpPr>
        <p:spPr>
          <a:xfrm>
            <a:off x="609600" y="2133600"/>
            <a:ext cx="7924800" cy="914400"/>
          </a:xfrm>
        </p:spPr>
        <p:txBody>
          <a:bodyPr/>
          <a:lstStyle/>
          <a:p>
            <a:r>
              <a:rPr lang="en-US" dirty="0" smtClean="0"/>
              <a:t>E-mail, Skype, ICQ, IRC, MSN Messenger, Yahoo Messenger, Social Networks</a:t>
            </a:r>
            <a:r>
              <a:rPr lang="bg-BG" dirty="0" smtClean="0"/>
              <a:t>,</a:t>
            </a:r>
            <a:r>
              <a:rPr lang="en-US" dirty="0" smtClean="0"/>
              <a:t> Forums</a:t>
            </a:r>
            <a:r>
              <a:rPr lang="bg-BG" dirty="0" smtClean="0"/>
              <a:t>,</a:t>
            </a:r>
            <a:r>
              <a:rPr lang="en-US" dirty="0" smtClean="0"/>
              <a:t> …</a:t>
            </a:r>
            <a:endParaRPr lang="en-US" dirty="0"/>
          </a:p>
        </p:txBody>
      </p:sp>
      <p:grpSp>
        <p:nvGrpSpPr>
          <p:cNvPr id="4" name="Group 3"/>
          <p:cNvGrpSpPr/>
          <p:nvPr/>
        </p:nvGrpSpPr>
        <p:grpSpPr>
          <a:xfrm rot="180394">
            <a:off x="813307" y="3136428"/>
            <a:ext cx="3452190" cy="3061130"/>
            <a:chOff x="838200" y="2805288"/>
            <a:chExt cx="3539067" cy="3519312"/>
          </a:xfrm>
        </p:grpSpPr>
        <p:pic>
          <p:nvPicPr>
            <p:cNvPr id="46082"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46084"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46086"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915220"/>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7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a:t>What is the hashtag (#) used for when posting Tweets to Twitter</a:t>
            </a:r>
            <a:r>
              <a:rPr lang="en-US" dirty="0" smtClean="0"/>
              <a:t>?</a:t>
            </a:r>
          </a:p>
          <a:p>
            <a:pPr marL="871538" lvl="1" indent="-514350">
              <a:buFont typeface="+mj-lt"/>
              <a:buAutoNum type="alphaLcParenR"/>
            </a:pPr>
            <a:r>
              <a:rPr lang="en-US" dirty="0" smtClean="0"/>
              <a:t>It </a:t>
            </a:r>
            <a:r>
              <a:rPr lang="en-US" dirty="0"/>
              <a:t>is used to mark keywords. This helps when searching for Tweets on particular topics</a:t>
            </a:r>
            <a:r>
              <a:rPr lang="en-US" dirty="0" smtClean="0"/>
              <a:t>.</a:t>
            </a:r>
            <a:endParaRPr lang="bg-BG" dirty="0" smtClean="0"/>
          </a:p>
          <a:p>
            <a:pPr marL="871538" lvl="1" indent="-514350">
              <a:buFont typeface="+mj-lt"/>
              <a:buAutoNum type="alphaLcParenR"/>
            </a:pPr>
            <a:r>
              <a:rPr lang="en-US" dirty="0"/>
              <a:t>It is used to indicate the username of the account from which the Tweet is being made.</a:t>
            </a:r>
          </a:p>
          <a:p>
            <a:pPr marL="871538" lvl="1" indent="-514350">
              <a:buFont typeface="+mj-lt"/>
              <a:buAutoNum type="alphaLcParenR"/>
            </a:pPr>
            <a:r>
              <a:rPr lang="en-US" dirty="0"/>
              <a:t>It is used for replies or mentions, to indicate the name of another user.</a:t>
            </a:r>
          </a:p>
          <a:p>
            <a:pPr marL="871538" lvl="1" indent="-514350">
              <a:buFont typeface="+mj-lt"/>
              <a:buAutoNum type="alphaLcParenR"/>
            </a:pPr>
            <a:r>
              <a:rPr lang="en-US" dirty="0"/>
              <a:t>It is used to indicate anger or annoyance</a:t>
            </a:r>
            <a:r>
              <a:rPr lang="en-US" dirty="0" smtClean="0">
                <a:effectLst/>
              </a:rPr>
              <a:t>.</a:t>
            </a:r>
            <a:endParaRPr lang="en-US" dirty="0">
              <a:effectLst/>
            </a:endParaRP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Oval 4"/>
          <p:cNvSpPr/>
          <p:nvPr/>
        </p:nvSpPr>
        <p:spPr>
          <a:xfrm>
            <a:off x="520940" y="20993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5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a:t>Answer: A</a:t>
            </a:r>
            <a:endParaRPr lang="en-US" dirty="0" smtClean="0">
              <a:effectLst/>
            </a:endParaRPr>
          </a:p>
          <a:p>
            <a:pPr lvl="1"/>
            <a:r>
              <a:rPr lang="en-US" dirty="0" smtClean="0"/>
              <a:t>The </a:t>
            </a:r>
            <a:r>
              <a:rPr lang="en-US" dirty="0"/>
              <a:t># symbol is used to mark keywords or topics in a Tweet. It was created organically by Twitter users as a way to categorize messages.</a:t>
            </a:r>
          </a:p>
          <a:p>
            <a:r>
              <a:rPr lang="en-US" dirty="0" smtClean="0"/>
              <a:t>Information</a:t>
            </a:r>
            <a:r>
              <a:rPr lang="bg-BG" dirty="0" smtClean="0"/>
              <a:t>:</a:t>
            </a:r>
            <a:endParaRPr lang="en-US" dirty="0"/>
          </a:p>
          <a:p>
            <a:pPr lvl="1"/>
            <a:r>
              <a:rPr lang="en-US" sz="2800" dirty="0">
                <a:hlinkClick r:id="rId2"/>
              </a:rPr>
              <a:t>http://en.wikipedia.org/wiki/Twitter</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568422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3" name="Subtitle 2"/>
          <p:cNvSpPr>
            <a:spLocks noGrp="1"/>
          </p:cNvSpPr>
          <p:nvPr>
            <p:ph type="subTitle" idx="1"/>
          </p:nvPr>
        </p:nvSpPr>
        <p:spPr>
          <a:xfrm>
            <a:off x="609600" y="5334000"/>
            <a:ext cx="7924800" cy="1107280"/>
          </a:xfrm>
        </p:spPr>
        <p:txBody>
          <a:bodyPr/>
          <a:lstStyle/>
          <a:p>
            <a:r>
              <a:rPr lang="en-US" dirty="0" smtClean="0"/>
              <a:t>How does WWW work?</a:t>
            </a:r>
            <a:r>
              <a:rPr lang="bg-BG" dirty="0" smtClean="0"/>
              <a:t> </a:t>
            </a:r>
            <a:r>
              <a:rPr lang="en-US" dirty="0" smtClean="0"/>
              <a:t>Protocols HTTP, GET</a:t>
            </a:r>
            <a:r>
              <a:rPr lang="bg-BG" dirty="0" smtClean="0"/>
              <a:t>,</a:t>
            </a:r>
            <a:r>
              <a:rPr lang="en-US" dirty="0" smtClean="0"/>
              <a:t> POST, URL, Web Browser</a:t>
            </a:r>
            <a:r>
              <a:rPr lang="bg-BG" dirty="0" smtClean="0"/>
              <a:t>, </a:t>
            </a:r>
            <a:r>
              <a:rPr lang="en-US" dirty="0" smtClean="0"/>
              <a:t>Web Page</a:t>
            </a:r>
            <a:r>
              <a:rPr lang="bg-BG" dirty="0" smtClean="0"/>
              <a:t>, </a:t>
            </a:r>
            <a:r>
              <a:rPr lang="en-US" dirty="0" smtClean="0"/>
              <a:t>Web Site</a:t>
            </a:r>
            <a:r>
              <a:rPr lang="bg-BG" dirty="0" smtClean="0"/>
              <a:t>, …</a:t>
            </a:r>
            <a:endParaRPr lang="en-US" dirty="0"/>
          </a:p>
        </p:txBody>
      </p:sp>
      <p:pic>
        <p:nvPicPr>
          <p:cNvPr id="48130"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48132"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48134" name="Picture 6" descr="http://users.skynet.be/roland/Blue/http.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48136" name="Picture 8" descr="http://www.worldphoto360.com/wp-content/uploads/2010/08/web-browse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166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web servers does not use threads to process HTTP requests?</a:t>
            </a:r>
          </a:p>
          <a:p>
            <a:pPr marL="871538" lvl="1" indent="-514350">
              <a:buFont typeface="+mj-lt"/>
              <a:buAutoNum type="alphaLcParenR"/>
            </a:pPr>
            <a:r>
              <a:rPr lang="en-US" dirty="0" smtClean="0"/>
              <a:t>Jigsaw</a:t>
            </a:r>
          </a:p>
          <a:p>
            <a:pPr marL="871538" lvl="1" indent="-514350">
              <a:buFont typeface="+mj-lt"/>
              <a:buAutoNum type="alphaLcParenR"/>
            </a:pPr>
            <a:r>
              <a:rPr lang="en-US" dirty="0" smtClean="0"/>
              <a:t>IIS</a:t>
            </a:r>
          </a:p>
          <a:p>
            <a:pPr marL="871538" lvl="1" indent="-514350">
              <a:buFont typeface="+mj-lt"/>
              <a:buAutoNum type="alphaLcParenR"/>
            </a:pPr>
            <a:r>
              <a:rPr lang="en-US" dirty="0" smtClean="0"/>
              <a:t>Tomcat</a:t>
            </a:r>
          </a:p>
          <a:p>
            <a:pPr marL="871538" lvl="1" indent="-514350">
              <a:buFont typeface="+mj-lt"/>
              <a:buAutoNum type="alphaLcParenR"/>
            </a:pPr>
            <a:r>
              <a:rPr lang="en-US" dirty="0" smtClean="0"/>
              <a:t>Apache</a:t>
            </a:r>
          </a:p>
          <a:p>
            <a:pPr marL="871538" lvl="1" indent="-514350">
              <a:buFont typeface="+mj-lt"/>
              <a:buAutoNum type="alphaLcParenR"/>
            </a:pPr>
            <a:r>
              <a:rPr lang="en-US" dirty="0" err="1" smtClean="0"/>
              <a:t>Nginx</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
        <p:nvSpPr>
          <p:cNvPr id="5" name="Oval 4"/>
          <p:cNvSpPr/>
          <p:nvPr/>
        </p:nvSpPr>
        <p:spPr>
          <a:xfrm>
            <a:off x="539552" y="465313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992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548680"/>
            <a:ext cx="8686800" cy="5791200"/>
          </a:xfrm>
        </p:spPr>
        <p:txBody>
          <a:bodyPr/>
          <a:lstStyle/>
          <a:p>
            <a:r>
              <a:rPr lang="en-US" dirty="0" smtClean="0"/>
              <a:t>Answer: E</a:t>
            </a:r>
          </a:p>
          <a:p>
            <a:pPr lvl="1"/>
            <a:r>
              <a:rPr lang="en-US" dirty="0" err="1" smtClean="0"/>
              <a:t>Nginx</a:t>
            </a:r>
            <a:r>
              <a:rPr lang="en-US" dirty="0" smtClean="0"/>
              <a:t> is </a:t>
            </a:r>
            <a:r>
              <a:rPr lang="en-US" dirty="0"/>
              <a:t>a </a:t>
            </a:r>
            <a:r>
              <a:rPr lang="en-US" dirty="0" smtClean="0"/>
              <a:t>HTTP </a:t>
            </a:r>
            <a:r>
              <a:rPr lang="en-US" dirty="0"/>
              <a:t>server </a:t>
            </a:r>
            <a:r>
              <a:rPr lang="en-US" dirty="0" smtClean="0"/>
              <a:t>as </a:t>
            </a:r>
            <a:r>
              <a:rPr lang="en-US" dirty="0"/>
              <a:t>well as an IMAP/POP3 proxy server.</a:t>
            </a:r>
            <a:endParaRPr lang="bg-BG" dirty="0" smtClean="0"/>
          </a:p>
          <a:p>
            <a:pPr lvl="2"/>
            <a:r>
              <a:rPr lang="en-US" dirty="0"/>
              <a:t> </a:t>
            </a:r>
            <a:r>
              <a:rPr lang="en-US" dirty="0" err="1"/>
              <a:t>Nginx</a:t>
            </a:r>
            <a:r>
              <a:rPr lang="en-US" dirty="0"/>
              <a:t> uses an asynchronous </a:t>
            </a:r>
            <a:r>
              <a:rPr lang="en-US" dirty="0" smtClean="0"/>
              <a:t>event-driven</a:t>
            </a:r>
            <a:r>
              <a:rPr lang="bg-BG" dirty="0" smtClean="0"/>
              <a:t> </a:t>
            </a:r>
            <a:r>
              <a:rPr lang="en-US" dirty="0" smtClean="0"/>
              <a:t>approach </a:t>
            </a:r>
            <a:r>
              <a:rPr lang="en-US" dirty="0"/>
              <a:t>to handling requests, instead of </a:t>
            </a:r>
            <a:r>
              <a:rPr lang="en-US" dirty="0" smtClean="0"/>
              <a:t>a</a:t>
            </a:r>
            <a:r>
              <a:rPr lang="en-US" dirty="0"/>
              <a:t> </a:t>
            </a:r>
            <a:r>
              <a:rPr lang="en-US" dirty="0" smtClean="0"/>
              <a:t>threaded</a:t>
            </a:r>
            <a:r>
              <a:rPr lang="en-US" dirty="0"/>
              <a:t> or </a:t>
            </a:r>
            <a:r>
              <a:rPr lang="en-US" dirty="0" smtClean="0"/>
              <a:t>process-oriented </a:t>
            </a:r>
            <a:r>
              <a:rPr lang="en-US" dirty="0"/>
              <a:t>approach</a:t>
            </a:r>
            <a:r>
              <a:rPr lang="en-US" dirty="0" smtClean="0"/>
              <a:t>.</a:t>
            </a:r>
          </a:p>
          <a:p>
            <a:r>
              <a:rPr lang="en-US" dirty="0" smtClean="0"/>
              <a:t>Information</a:t>
            </a:r>
            <a:r>
              <a:rPr lang="bg-BG" dirty="0" smtClean="0"/>
              <a:t>:</a:t>
            </a:r>
            <a:endParaRPr lang="en-US" dirty="0" smtClean="0"/>
          </a:p>
          <a:p>
            <a:pPr lvl="1"/>
            <a:r>
              <a:rPr lang="en-US" sz="2800" dirty="0">
                <a:hlinkClick r:id="rId2"/>
              </a:rPr>
              <a:t>http://www.webdevelopersnotes.com/hosting/list_of_web_servers.php3</a:t>
            </a:r>
            <a:endParaRPr lang="en-US" sz="2800" dirty="0" smtClean="0"/>
          </a:p>
          <a:p>
            <a:pPr lvl="1"/>
            <a:r>
              <a:rPr lang="en-US" sz="2800" dirty="0">
                <a:hlinkClick r:id="rId3"/>
              </a:rPr>
              <a:t>http://</a:t>
            </a:r>
            <a:r>
              <a:rPr lang="en-US" sz="2800" dirty="0" smtClean="0">
                <a:hlinkClick r:id="rId3"/>
              </a:rPr>
              <a:t>wiki.nginx.org/Main</a:t>
            </a:r>
            <a:endParaRPr lang="en-US" sz="2800" dirty="0" smtClean="0"/>
          </a:p>
          <a:p>
            <a:pPr lvl="1"/>
            <a:r>
              <a:rPr lang="en-US" sz="2800" dirty="0">
                <a:hlinkClick r:id="rId4"/>
              </a:rPr>
              <a:t>http://en.wikipedia.org/wiki/Nginx</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1791372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3"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a:t>
            </a:r>
            <a:r>
              <a:rPr lang="bg-BG" dirty="0" smtClean="0"/>
              <a:t>, </a:t>
            </a:r>
            <a:r>
              <a:rPr lang="en-US" dirty="0" smtClean="0"/>
              <a:t>Graphics</a:t>
            </a:r>
            <a:r>
              <a:rPr lang="bg-BG" dirty="0" smtClean="0"/>
              <a:t>, </a:t>
            </a:r>
            <a:r>
              <a:rPr lang="en-US" dirty="0" smtClean="0"/>
              <a:t>Crossing References</a:t>
            </a:r>
            <a:r>
              <a:rPr lang="bg-BG" dirty="0" smtClean="0"/>
              <a:t>, </a:t>
            </a:r>
            <a:r>
              <a:rPr lang="en-US" dirty="0" smtClean="0"/>
              <a:t>Tables</a:t>
            </a:r>
            <a:r>
              <a:rPr lang="bg-BG" dirty="0" smtClean="0"/>
              <a:t>, </a:t>
            </a:r>
            <a:r>
              <a:rPr lang="en-US" dirty="0" smtClean="0"/>
              <a:t>Blanks</a:t>
            </a:r>
            <a:r>
              <a:rPr lang="bg-BG" dirty="0" smtClean="0"/>
              <a:t>, …</a:t>
            </a:r>
            <a:endParaRPr lang="en-US" dirty="0"/>
          </a:p>
        </p:txBody>
      </p:sp>
      <p:pic>
        <p:nvPicPr>
          <p:cNvPr id="5120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5"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5120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25565499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GB" dirty="0" smtClean="0"/>
              <a:t>Which </a:t>
            </a:r>
            <a:r>
              <a:rPr lang="en-GB" dirty="0"/>
              <a:t>statement is true about the Responsive </a:t>
            </a:r>
            <a:r>
              <a:rPr lang="en-GB" dirty="0" smtClean="0"/>
              <a:t>Web Designs:</a:t>
            </a:r>
            <a:endParaRPr lang="en-US" dirty="0" smtClean="0"/>
          </a:p>
          <a:p>
            <a:pPr marL="871538" lvl="1" indent="-514350">
              <a:buFont typeface="+mj-lt"/>
              <a:buAutoNum type="alphaLcParenR"/>
            </a:pPr>
            <a:r>
              <a:rPr lang="en-GB" dirty="0" smtClean="0"/>
              <a:t>The </a:t>
            </a:r>
            <a:r>
              <a:rPr lang="en-GB" dirty="0"/>
              <a:t>responsive </a:t>
            </a:r>
            <a:r>
              <a:rPr lang="en-GB" dirty="0" smtClean="0"/>
              <a:t>designs </a:t>
            </a:r>
            <a:r>
              <a:rPr lang="en-GB" dirty="0"/>
              <a:t>are set to an overall fixed width that does not react to changes</a:t>
            </a:r>
            <a:r>
              <a:rPr lang="en-GB" dirty="0" smtClean="0"/>
              <a:t>.</a:t>
            </a:r>
          </a:p>
          <a:p>
            <a:pPr marL="871538" lvl="1" indent="-514350">
              <a:buFont typeface="+mj-lt"/>
              <a:buAutoNum type="alphaLcParenR"/>
            </a:pPr>
            <a:r>
              <a:rPr lang="en-GB" dirty="0"/>
              <a:t>The responsive </a:t>
            </a:r>
            <a:r>
              <a:rPr lang="en-GB" dirty="0" smtClean="0"/>
              <a:t>designs redirects to special mobile version of the web site.</a:t>
            </a:r>
          </a:p>
          <a:p>
            <a:pPr marL="871538" lvl="1" indent="-514350">
              <a:buFont typeface="+mj-lt"/>
              <a:buAutoNum type="alphaLcParenR"/>
            </a:pPr>
            <a:r>
              <a:rPr lang="en-GB" dirty="0"/>
              <a:t>The responsive </a:t>
            </a:r>
            <a:r>
              <a:rPr lang="en-GB" dirty="0" smtClean="0"/>
              <a:t>designs layouts can </a:t>
            </a:r>
            <a:r>
              <a:rPr lang="en-GB" dirty="0"/>
              <a:t>change </a:t>
            </a:r>
            <a:r>
              <a:rPr lang="en-GB" dirty="0" smtClean="0"/>
              <a:t>based </a:t>
            </a:r>
            <a:r>
              <a:rPr lang="en-GB" dirty="0"/>
              <a:t>on orientation, device type, screen size</a:t>
            </a:r>
            <a:r>
              <a:rPr lang="en-GB" dirty="0" smtClean="0"/>
              <a:t>.</a:t>
            </a:r>
          </a:p>
          <a:p>
            <a:pPr marL="871538" lvl="1" indent="-514350">
              <a:buFont typeface="+mj-lt"/>
              <a:buAutoNum type="alphaLcParenR"/>
            </a:pPr>
            <a:r>
              <a:rPr lang="en-GB" dirty="0"/>
              <a:t>The responsive </a:t>
            </a:r>
            <a:r>
              <a:rPr lang="en-GB" dirty="0" smtClean="0"/>
              <a:t>designs </a:t>
            </a:r>
            <a:r>
              <a:rPr lang="en-GB" dirty="0"/>
              <a:t>does not use media queries</a:t>
            </a:r>
            <a:r>
              <a:rPr lang="en-GB" dirty="0" smtClean="0"/>
              <a:t>.</a:t>
            </a:r>
            <a:endParaRPr lang="en-US" dirty="0" smtClean="0"/>
          </a:p>
          <a:p>
            <a:pPr marL="871538" lvl="1" indent="-514350">
              <a:buFont typeface="+mj-lt"/>
              <a:buAutoNum type="alphaLcParenR"/>
            </a:pPr>
            <a:endParaRPr lang="en-US"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5" name="Oval 4"/>
          <p:cNvSpPr/>
          <p:nvPr/>
        </p:nvSpPr>
        <p:spPr>
          <a:xfrm>
            <a:off x="539552" y="432559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5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800601"/>
            <a:ext cx="7924800" cy="685800"/>
          </a:xfrm>
        </p:spPr>
        <p:txBody>
          <a:bodyPr/>
          <a:lstStyle/>
          <a:p>
            <a:r>
              <a:rPr lang="en-US" dirty="0" smtClean="0"/>
              <a:t>Software Systems</a:t>
            </a:r>
            <a:endParaRPr lang="en-US" dirty="0"/>
          </a:p>
        </p:txBody>
      </p:sp>
      <p:sp>
        <p:nvSpPr>
          <p:cNvPr id="3" name="Subtitle 2"/>
          <p:cNvSpPr>
            <a:spLocks noGrp="1"/>
          </p:cNvSpPr>
          <p:nvPr>
            <p:ph type="subTitle" idx="1"/>
          </p:nvPr>
        </p:nvSpPr>
        <p:spPr>
          <a:xfrm>
            <a:off x="609600" y="5526880"/>
            <a:ext cx="7924800" cy="569120"/>
          </a:xfrm>
        </p:spPr>
        <p:txBody>
          <a:bodyPr/>
          <a:lstStyle/>
          <a:p>
            <a:r>
              <a:rPr lang="en-US" dirty="0" smtClean="0"/>
              <a:t>Computer Software</a:t>
            </a:r>
            <a:endParaRPr lang="en-US" dirty="0"/>
          </a:p>
        </p:txBody>
      </p:sp>
      <p:pic>
        <p:nvPicPr>
          <p:cNvPr id="5122"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0668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5124"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7843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8464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841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C</a:t>
            </a:r>
            <a:endParaRPr lang="bg-BG" dirty="0" smtClean="0"/>
          </a:p>
          <a:p>
            <a:pPr lvl="1"/>
            <a:r>
              <a:rPr lang="en-GB" dirty="0"/>
              <a:t>Responsive Design adapts the layout to the viewing environment by using fluid, proportion-based grids, flexible images, and </a:t>
            </a:r>
            <a:r>
              <a:rPr lang="en-GB" dirty="0" smtClean="0"/>
              <a:t>CSS3 media </a:t>
            </a:r>
            <a:r>
              <a:rPr lang="en-GB" dirty="0"/>
              <a:t>queries, an extension of the @media rule.</a:t>
            </a:r>
          </a:p>
          <a:p>
            <a:r>
              <a:rPr lang="en-US" dirty="0" smtClean="0"/>
              <a:t>Information</a:t>
            </a:r>
            <a:r>
              <a:rPr lang="bg-BG" dirty="0" smtClean="0"/>
              <a:t>:</a:t>
            </a:r>
            <a:endParaRPr lang="en-GB" dirty="0" smtClean="0"/>
          </a:p>
          <a:p>
            <a:pPr lvl="1"/>
            <a:r>
              <a:rPr lang="en-GB" sz="2800" u="sng" dirty="0">
                <a:solidFill>
                  <a:srgbClr val="CCFF66">
                    <a:lumMod val="40000"/>
                    <a:lumOff val="60000"/>
                  </a:srgbClr>
                </a:solidFill>
                <a:hlinkClick r:id="rId2"/>
              </a:rPr>
              <a:t>http://</a:t>
            </a:r>
            <a:r>
              <a:rPr lang="en-GB" sz="2800" u="sng" dirty="0" smtClean="0">
                <a:solidFill>
                  <a:srgbClr val="CCFF66">
                    <a:lumMod val="40000"/>
                    <a:lumOff val="60000"/>
                  </a:srgbClr>
                </a:solidFill>
                <a:hlinkClick r:id="rId2"/>
              </a:rPr>
              <a:t>en.wikipedia.org/wiki/Responsive_web_design</a:t>
            </a:r>
            <a:endParaRPr lang="en-GB" sz="2800" u="sng" dirty="0" smtClean="0">
              <a:solidFill>
                <a:srgbClr val="CCFF66">
                  <a:lumMod val="40000"/>
                  <a:lumOff val="60000"/>
                </a:srgbClr>
              </a:solidFill>
            </a:endParaRPr>
          </a:p>
          <a:p>
            <a:pPr lvl="1"/>
            <a:r>
              <a:rPr lang="en-GB" sz="2800" dirty="0">
                <a:hlinkClick r:id="rId3"/>
              </a:rPr>
              <a:t>http://www.lynda.com/CSS-training-tutorials/447-0.html</a:t>
            </a:r>
            <a:endParaRPr lang="en-US" sz="2800" dirty="0">
              <a:solidFill>
                <a:srgbClr val="CCFF66">
                  <a:lumMod val="40000"/>
                  <a:lumOff val="60000"/>
                </a:srgb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Tree>
    <p:extLst>
      <p:ext uri="{BB962C8B-B14F-4D97-AF65-F5344CB8AC3E}">
        <p14:creationId xmlns:p14="http://schemas.microsoft.com/office/powerpoint/2010/main" val="424907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977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09600" y="3733800"/>
            <a:ext cx="7924800" cy="685800"/>
          </a:xfrm>
        </p:spPr>
        <p:txBody>
          <a:bodyPr/>
          <a:lstStyle/>
          <a:p>
            <a:r>
              <a:rPr lang="en-US" dirty="0" smtClean="0"/>
              <a:t>JavaScript</a:t>
            </a:r>
            <a:endParaRPr lang="en-US" dirty="0"/>
          </a:p>
        </p:txBody>
      </p:sp>
      <p:sp>
        <p:nvSpPr>
          <p:cNvPr id="3" name="Subtitle 2"/>
          <p:cNvSpPr>
            <a:spLocks noGrp="1"/>
          </p:cNvSpPr>
          <p:nvPr>
            <p:ph type="subTitle" idx="1"/>
          </p:nvPr>
        </p:nvSpPr>
        <p:spPr>
          <a:xfrm>
            <a:off x="609600" y="4760120"/>
            <a:ext cx="7924800" cy="1564480"/>
          </a:xfrm>
        </p:spPr>
        <p:txBody>
          <a:bodyPr/>
          <a:lstStyle/>
          <a:p>
            <a:r>
              <a:rPr lang="en-US" dirty="0" smtClean="0"/>
              <a:t>Scripts Development with JavaScript</a:t>
            </a:r>
            <a:r>
              <a:rPr lang="bg-BG" dirty="0" smtClean="0"/>
              <a:t>, </a:t>
            </a:r>
            <a:r>
              <a:rPr lang="en-US" dirty="0" smtClean="0"/>
              <a:t>Main JavaScript Constructions</a:t>
            </a:r>
            <a:r>
              <a:rPr lang="bg-BG" dirty="0" smtClean="0"/>
              <a:t>, </a:t>
            </a:r>
            <a:r>
              <a:rPr lang="en-US" dirty="0" smtClean="0"/>
              <a:t>Operators</a:t>
            </a:r>
            <a:r>
              <a:rPr lang="bg-BG" dirty="0" smtClean="0"/>
              <a:t>, </a:t>
            </a:r>
            <a:r>
              <a:rPr lang="en-US" dirty="0" smtClean="0"/>
              <a:t>Objects</a:t>
            </a:r>
            <a:r>
              <a:rPr lang="bg-BG" dirty="0" smtClean="0"/>
              <a:t>, </a:t>
            </a:r>
            <a:r>
              <a:rPr lang="en-US" dirty="0" smtClean="0"/>
              <a:t>DOM</a:t>
            </a:r>
            <a:r>
              <a:rPr lang="bg-BG" dirty="0" smtClean="0"/>
              <a:t> </a:t>
            </a:r>
            <a:r>
              <a:rPr lang="en-US" dirty="0" smtClean="0"/>
              <a:t>Tree Manipulation</a:t>
            </a:r>
            <a:endParaRPr lang="en-US" dirty="0"/>
          </a:p>
        </p:txBody>
      </p:sp>
      <p:pic>
        <p:nvPicPr>
          <p:cNvPr id="5" name="Picture 4"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9144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6"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209800"/>
            <a:ext cx="990600" cy="990601"/>
          </a:xfrm>
          <a:prstGeom prst="rect">
            <a:avLst/>
          </a:prstGeom>
          <a:noFill/>
        </p:spPr>
      </p:pic>
      <p:pic>
        <p:nvPicPr>
          <p:cNvPr id="7"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510904"/>
            <a:ext cx="1613296" cy="1613297"/>
          </a:xfrm>
          <a:prstGeom prst="rect">
            <a:avLst/>
          </a:prstGeom>
          <a:noFill/>
          <a:scene3d>
            <a:camera prst="perspectiveContrastingRightFacing" fov="3900000">
              <a:rot lat="1096793" lon="21059336" rev="21486019"/>
            </a:camera>
            <a:lightRig rig="threePt" dir="t"/>
          </a:scene3d>
        </p:spPr>
      </p:pic>
      <p:pic>
        <p:nvPicPr>
          <p:cNvPr id="8"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88608"/>
            <a:ext cx="2069928" cy="2069930"/>
          </a:xfrm>
          <a:prstGeom prst="rect">
            <a:avLst/>
          </a:prstGeom>
          <a:noFill/>
        </p:spPr>
      </p:pic>
    </p:spTree>
    <p:extLst>
      <p:ext uri="{BB962C8B-B14F-4D97-AF65-F5344CB8AC3E}">
        <p14:creationId xmlns:p14="http://schemas.microsoft.com/office/powerpoint/2010/main" val="4870736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GB" dirty="0" smtClean="0"/>
              <a:t>Which </a:t>
            </a:r>
            <a:r>
              <a:rPr lang="en-GB" dirty="0"/>
              <a:t>jQuery function is used to prevent code from running, before the document is finished loading?</a:t>
            </a:r>
            <a:endParaRPr lang="en-US" dirty="0" smtClean="0"/>
          </a:p>
          <a:p>
            <a:pPr marL="871538" lvl="1" indent="-514350">
              <a:buFont typeface="+mj-lt"/>
              <a:buAutoNum type="alphaLcParenR"/>
            </a:pPr>
            <a:r>
              <a:rPr lang="en-US" dirty="0" smtClean="0"/>
              <a:t>$(</a:t>
            </a:r>
            <a:r>
              <a:rPr lang="en-US" dirty="0"/>
              <a:t>body).onload()</a:t>
            </a:r>
            <a:endParaRPr lang="en-US" dirty="0" smtClean="0"/>
          </a:p>
          <a:p>
            <a:pPr marL="871538" lvl="1" indent="-514350">
              <a:buFont typeface="+mj-lt"/>
              <a:buAutoNum type="alphaLcParenR"/>
            </a:pPr>
            <a:r>
              <a:rPr lang="en-US" dirty="0" smtClean="0"/>
              <a:t>$(</a:t>
            </a:r>
            <a:r>
              <a:rPr lang="en-US" dirty="0"/>
              <a:t>document).load()</a:t>
            </a:r>
            <a:endParaRPr lang="en-US" dirty="0" smtClean="0"/>
          </a:p>
          <a:p>
            <a:pPr marL="871538" lvl="1" indent="-514350">
              <a:buFont typeface="+mj-lt"/>
              <a:buAutoNum type="alphaLcParenR"/>
            </a:pPr>
            <a:r>
              <a:rPr lang="en-US" dirty="0" smtClean="0"/>
              <a:t>$(“*”).</a:t>
            </a:r>
            <a:r>
              <a:rPr lang="en-US" dirty="0"/>
              <a:t>ready()</a:t>
            </a:r>
            <a:endParaRPr lang="en-US" dirty="0" smtClean="0"/>
          </a:p>
          <a:p>
            <a:pPr marL="871538" lvl="1" indent="-514350">
              <a:buFont typeface="+mj-lt"/>
              <a:buAutoNum type="alphaLcParenR"/>
            </a:pPr>
            <a:r>
              <a:rPr lang="en-US" dirty="0"/>
              <a:t>$(document).ready</a:t>
            </a:r>
            <a:r>
              <a:rPr lang="en-US" dirty="0" smtClean="0"/>
              <a:t>()</a:t>
            </a:r>
          </a:p>
          <a:p>
            <a:pPr marL="871538" lvl="1" indent="-514350">
              <a:buFont typeface="+mj-lt"/>
              <a:buAutoNum type="alphaLcParenR"/>
            </a:pPr>
            <a:r>
              <a:rPr lang="en-US" dirty="0"/>
              <a:t>$(body).load()</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
        <p:nvSpPr>
          <p:cNvPr id="5" name="Oval 4"/>
          <p:cNvSpPr/>
          <p:nvPr/>
        </p:nvSpPr>
        <p:spPr>
          <a:xfrm>
            <a:off x="495300" y="45091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spTree>
    <p:extLst>
      <p:ext uri="{BB962C8B-B14F-4D97-AF65-F5344CB8AC3E}">
        <p14:creationId xmlns:p14="http://schemas.microsoft.com/office/powerpoint/2010/main" val="392917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a:t>
            </a:r>
            <a:r>
              <a:rPr lang="en-US" dirty="0"/>
              <a:t>: </a:t>
            </a:r>
            <a:r>
              <a:rPr lang="en-US" dirty="0" smtClean="0"/>
              <a:t>D</a:t>
            </a:r>
            <a:endParaRPr lang="bg-BG" dirty="0" smtClean="0"/>
          </a:p>
          <a:p>
            <a:pPr lvl="1"/>
            <a:r>
              <a:rPr lang="en-GB" dirty="0" smtClean="0"/>
              <a:t>It </a:t>
            </a:r>
            <a:r>
              <a:rPr lang="en-GB" dirty="0"/>
              <a:t>is </a:t>
            </a:r>
            <a:r>
              <a:rPr lang="en-GB" dirty="0" smtClean="0"/>
              <a:t>a good </a:t>
            </a:r>
            <a:r>
              <a:rPr lang="en-GB" dirty="0"/>
              <a:t>practice to wait for the document to be fully loaded and ready before working with it. This also allows you to have your JavaScript code before the body of your document, in the head </a:t>
            </a:r>
            <a:r>
              <a:rPr lang="en-GB" dirty="0" smtClean="0"/>
              <a:t>section</a:t>
            </a:r>
            <a:r>
              <a:rPr lang="en-GB" dirty="0" smtClean="0"/>
              <a:t>.</a:t>
            </a:r>
            <a:endParaRPr lang="en-US" dirty="0" smtClean="0"/>
          </a:p>
          <a:p>
            <a:r>
              <a:rPr lang="en-US" dirty="0" smtClean="0"/>
              <a:t>Information</a:t>
            </a:r>
            <a:r>
              <a:rPr lang="bg-BG" dirty="0" smtClean="0"/>
              <a:t>:</a:t>
            </a:r>
            <a:endParaRPr lang="en-GB" dirty="0" smtClean="0"/>
          </a:p>
          <a:p>
            <a:pPr lvl="1"/>
            <a:r>
              <a:rPr lang="en-GB" sz="2800" u="sng" dirty="0">
                <a:solidFill>
                  <a:srgbClr val="1155CC"/>
                </a:solidFill>
                <a:latin typeface="Corbel (Body)"/>
                <a:cs typeface="Arial" panose="020B0604020202020204" pitchFamily="34" charset="0"/>
                <a:hlinkClick r:id="rId2"/>
              </a:rPr>
              <a:t>http</a:t>
            </a:r>
            <a:r>
              <a:rPr lang="en-GB" sz="2800" u="sng" dirty="0">
                <a:solidFill>
                  <a:srgbClr val="1155CC"/>
                </a:solidFill>
                <a:latin typeface="Corbel (Body)"/>
                <a:hlinkClick r:id="rId2"/>
              </a:rPr>
              <a:t>://www.w3schools.com/jquery/default.asp</a:t>
            </a:r>
            <a:endParaRPr lang="en-US" sz="2800" dirty="0" smtClean="0">
              <a:latin typeface="Corbel (Body)"/>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spTree>
    <p:extLst>
      <p:ext uri="{BB962C8B-B14F-4D97-AF65-F5344CB8AC3E}">
        <p14:creationId xmlns:p14="http://schemas.microsoft.com/office/powerpoint/2010/main" val="35156161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a:xfrm>
            <a:off x="1828800" y="76200"/>
            <a:ext cx="7086600" cy="838200"/>
          </a:xfrm>
        </p:spPr>
        <p:txBody>
          <a:bodyPr/>
          <a:lstStyle/>
          <a:p>
            <a:r>
              <a:rPr lang="en-US" sz="3600" dirty="0" smtClean="0"/>
              <a:t>Telerik School Academy</a:t>
            </a:r>
            <a:endParaRPr lang="bg-BG" sz="3600" dirty="0"/>
          </a:p>
        </p:txBody>
      </p:sp>
      <p:sp>
        <p:nvSpPr>
          <p:cNvPr id="5" name="Content Placeholder 2"/>
          <p:cNvSpPr>
            <a:spLocks noGrp="1"/>
          </p:cNvSpPr>
          <p:nvPr>
            <p:ph idx="1"/>
          </p:nvPr>
        </p:nvSpPr>
        <p:spPr>
          <a:xfrm>
            <a:off x="1748416" y="2971799"/>
            <a:ext cx="5642984" cy="13716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527114" y="4715840"/>
            <a:ext cx="949687" cy="1803953"/>
          </a:xfrm>
          <a:prstGeom prst="rect">
            <a:avLst/>
          </a:prstGeom>
          <a:noFill/>
        </p:spPr>
        <p:txBody>
          <a:bodyPr wrap="square" rtlCol="0">
            <a:spAutoFit/>
            <a:scene3d>
              <a:camera prst="orthographicFront"/>
              <a:lightRig rig="threePt" dir="t"/>
            </a:scene3d>
            <a:sp3d extrusionH="57150">
              <a:bevelT w="38100" h="38100" prst="angle"/>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3464797" flipH="1">
            <a:off x="968763" y="4574331"/>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74335"/>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756950" flipH="1">
            <a:off x="4765843" y="1417276"/>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104110"/>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904475" y="836467"/>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985327"/>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222010"/>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5" name="TextBox 14"/>
          <p:cNvSpPr txBox="1"/>
          <p:nvPr/>
        </p:nvSpPr>
        <p:spPr>
          <a:xfrm rot="1186146" flipH="1">
            <a:off x="6185957" y="4402802"/>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4" name="TextBox 13"/>
          <p:cNvSpPr txBox="1"/>
          <p:nvPr/>
        </p:nvSpPr>
        <p:spPr>
          <a:xfrm rot="19460650" flipH="1">
            <a:off x="2921606" y="2356458"/>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a:off x="5562600" y="6400800"/>
            <a:ext cx="3524401" cy="369332"/>
          </a:xfrm>
          <a:prstGeom prst="rect">
            <a:avLst/>
          </a:prstGeom>
          <a:noFill/>
        </p:spPr>
        <p:txBody>
          <a:bodyPr wrap="square" rtlCol="0">
            <a:spAutoFit/>
          </a:bodyPr>
          <a:lstStyle/>
          <a:p>
            <a:r>
              <a:rPr lang="en-US" sz="1800" b="1" dirty="0" smtClean="0">
                <a:hlinkClick r:id="rId2"/>
              </a:rPr>
              <a:t>http://schoolacademy.telerik.com</a:t>
            </a:r>
            <a:endParaRPr lang="en-US" sz="1800" b="1" dirty="0"/>
          </a:p>
        </p:txBody>
      </p:sp>
    </p:spTree>
    <p:extLst>
      <p:ext uri="{BB962C8B-B14F-4D97-AF65-F5344CB8AC3E}">
        <p14:creationId xmlns:p14="http://schemas.microsoft.com/office/powerpoint/2010/main" val="69559813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Which of the following programming languages ​​is non object-oriented?</a:t>
            </a:r>
          </a:p>
          <a:p>
            <a:pPr marL="871538" lvl="1" indent="-514350">
              <a:buFont typeface="+mj-lt"/>
              <a:buAutoNum type="alphaLcParenR"/>
            </a:pPr>
            <a:r>
              <a:rPr lang="en-US" sz="2800" dirty="0" smtClean="0"/>
              <a:t>C#</a:t>
            </a:r>
          </a:p>
          <a:p>
            <a:pPr marL="871538" lvl="1" indent="-514350">
              <a:buFont typeface="+mj-lt"/>
              <a:buAutoNum type="alphaLcParenR"/>
            </a:pPr>
            <a:r>
              <a:rPr lang="en-US" sz="2800" dirty="0" smtClean="0"/>
              <a:t>Python</a:t>
            </a:r>
          </a:p>
          <a:p>
            <a:pPr marL="871538" lvl="1" indent="-514350">
              <a:buFont typeface="+mj-lt"/>
              <a:buAutoNum type="alphaLcParenR"/>
            </a:pPr>
            <a:r>
              <a:rPr lang="en-US" sz="2800" dirty="0" smtClean="0"/>
              <a:t>Ruby</a:t>
            </a:r>
          </a:p>
          <a:p>
            <a:pPr marL="871538" lvl="1" indent="-514350">
              <a:buFont typeface="+mj-lt"/>
              <a:buAutoNum type="alphaLcParenR"/>
            </a:pPr>
            <a:r>
              <a:rPr lang="en-US" sz="2800" dirty="0" smtClean="0"/>
              <a:t>Pascal</a:t>
            </a:r>
            <a:endParaRPr lang="en-US" sz="2800" dirty="0" smtClean="0"/>
          </a:p>
          <a:p>
            <a:pPr marL="871538" lvl="1" indent="-514350">
              <a:buFont typeface="+mj-lt"/>
              <a:buAutoNum type="alphaLcParenR"/>
            </a:pPr>
            <a:r>
              <a:rPr lang="en-US" sz="2800" dirty="0" smtClean="0"/>
              <a:t>Java</a:t>
            </a:r>
          </a:p>
          <a:p>
            <a:pPr marL="871538" lvl="1" indent="-514350">
              <a:buFont typeface="+mj-lt"/>
              <a:buAutoNum type="alphaLcParenR"/>
            </a:pPr>
            <a:r>
              <a:rPr lang="en-US" sz="2800" dirty="0" smtClean="0"/>
              <a:t>All of the above are object-oriented programming languages</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
        <p:nvSpPr>
          <p:cNvPr id="6" name="Oval 4"/>
          <p:cNvSpPr/>
          <p:nvPr/>
        </p:nvSpPr>
        <p:spPr>
          <a:xfrm>
            <a:off x="539552" y="3733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4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p:txBody>
          <a:bodyPr/>
          <a:lstStyle/>
          <a:p>
            <a:r>
              <a:rPr lang="en-US" dirty="0" smtClean="0"/>
              <a:t>Answer: E</a:t>
            </a:r>
            <a:endParaRPr lang="bg-BG" dirty="0" smtClean="0"/>
          </a:p>
          <a:p>
            <a:pPr lvl="1"/>
            <a:r>
              <a:rPr lang="en-US" dirty="0" smtClean="0"/>
              <a:t>Pascal is non object-oriented programming language, but later the object-oriented version Object Pascal was developed.</a:t>
            </a:r>
          </a:p>
          <a:p>
            <a:pPr lvl="1"/>
            <a:r>
              <a:rPr lang="en-US" dirty="0" smtClean="0"/>
              <a:t>C#, Python, </a:t>
            </a:r>
            <a:r>
              <a:rPr lang="en-US" dirty="0" smtClean="0"/>
              <a:t>Ruby and </a:t>
            </a:r>
            <a:r>
              <a:rPr lang="en-US" dirty="0" smtClean="0"/>
              <a:t>Java are object-oriented programming languages.</a:t>
            </a:r>
          </a:p>
          <a:p>
            <a:r>
              <a:rPr lang="en-US" dirty="0" smtClean="0"/>
              <a:t>Information</a:t>
            </a:r>
            <a:r>
              <a:rPr lang="bg-BG" dirty="0" smtClean="0"/>
              <a:t>:</a:t>
            </a:r>
            <a:endParaRPr lang="en-US" dirty="0" smtClean="0"/>
          </a:p>
          <a:p>
            <a:pPr lvl="1"/>
            <a:r>
              <a:rPr lang="de-DE" sz="2400" dirty="0" smtClean="0">
                <a:hlinkClick r:id="rId2"/>
              </a:rPr>
              <a:t>http://en.wikipedia.org/wiki/Pascal_(programming_language)</a:t>
            </a:r>
            <a:endParaRPr lang="de-DE" sz="2400" dirty="0" smtClean="0"/>
          </a:p>
          <a:p>
            <a:pPr lvl="1"/>
            <a:r>
              <a:rPr lang="de-DE" sz="2400" dirty="0" smtClean="0">
                <a:hlinkClick r:id="rId3"/>
              </a:rPr>
              <a:t>http://en.wikipedia.org/wiki/List_of_object-oriented_programming_languages</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1780859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125254"/>
            <a:ext cx="7088832" cy="1600200"/>
          </a:xfrm>
        </p:spPr>
        <p:txBody>
          <a:bodyPr/>
          <a:lstStyle/>
          <a:p>
            <a:r>
              <a:rPr lang="en-US" dirty="0" smtClean="0"/>
              <a:t>Working with Computer Systems and Programs</a:t>
            </a:r>
            <a:endParaRPr lang="en-US" dirty="0"/>
          </a:p>
        </p:txBody>
      </p:sp>
      <p:sp>
        <p:nvSpPr>
          <p:cNvPr id="3" name="Subtitle 2"/>
          <p:cNvSpPr>
            <a:spLocks noGrp="1"/>
          </p:cNvSpPr>
          <p:nvPr>
            <p:ph type="subTitle" idx="1"/>
          </p:nvPr>
        </p:nvSpPr>
        <p:spPr>
          <a:xfrm>
            <a:off x="609600" y="2761174"/>
            <a:ext cx="7924800" cy="569120"/>
          </a:xfrm>
        </p:spPr>
        <p:txBody>
          <a:bodyPr/>
          <a:lstStyle/>
          <a:p>
            <a:r>
              <a:rPr lang="en-US" dirty="0" smtClean="0"/>
              <a:t>Installation</a:t>
            </a:r>
            <a:r>
              <a:rPr lang="bg-BG" dirty="0" smtClean="0"/>
              <a:t>, </a:t>
            </a:r>
            <a:r>
              <a:rPr lang="en-US" dirty="0" smtClean="0"/>
              <a:t>Use</a:t>
            </a:r>
            <a:r>
              <a:rPr lang="bg-BG" dirty="0" smtClean="0"/>
              <a:t>, </a:t>
            </a:r>
            <a:r>
              <a:rPr lang="en-US" dirty="0" smtClean="0"/>
              <a:t>Maintenance</a:t>
            </a:r>
            <a:r>
              <a:rPr lang="bg-BG" dirty="0" smtClean="0"/>
              <a:t>, …</a:t>
            </a:r>
            <a:endParaRPr lang="en-US" dirty="0"/>
          </a:p>
        </p:txBody>
      </p:sp>
      <p:pic>
        <p:nvPicPr>
          <p:cNvPr id="8194"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716054"/>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8196"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732210"/>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8198"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630454"/>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12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6055</TotalTime>
  <Words>2113</Words>
  <Application>Microsoft Office PowerPoint</Application>
  <PresentationFormat>On-screen Show (4:3)</PresentationFormat>
  <Paragraphs>377</Paragraphs>
  <Slides>64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vt:lpstr>
      <vt:lpstr>Consolas</vt:lpstr>
      <vt:lpstr>Corbel</vt:lpstr>
      <vt:lpstr>Corbel (Body)</vt:lpstr>
      <vt:lpstr>Wingdings 2</vt:lpstr>
      <vt:lpstr>Telerik Academy</vt:lpstr>
      <vt:lpstr>Exercise Test in  Informations Technology</vt:lpstr>
      <vt:lpstr>Douglas Adams</vt:lpstr>
      <vt:lpstr>Computer Systems</vt:lpstr>
      <vt:lpstr>Question</vt:lpstr>
      <vt:lpstr>Answer</vt:lpstr>
      <vt:lpstr>Software Systems</vt:lpstr>
      <vt:lpstr>Question</vt:lpstr>
      <vt:lpstr>Answer</vt:lpstr>
      <vt:lpstr>Working with Computer Systems and Programs</vt:lpstr>
      <vt:lpstr>Question</vt:lpstr>
      <vt:lpstr>Answer</vt:lpstr>
      <vt:lpstr>Data Transmission  and Numeral Systems</vt:lpstr>
      <vt:lpstr>Question</vt:lpstr>
      <vt:lpstr>Answer</vt:lpstr>
      <vt:lpstr>Operational systems</vt:lpstr>
      <vt:lpstr>Question</vt:lpstr>
      <vt:lpstr>Answer</vt:lpstr>
      <vt:lpstr>Software Engineering</vt:lpstr>
      <vt:lpstr>Question</vt:lpstr>
      <vt:lpstr>Answer</vt:lpstr>
      <vt:lpstr>Data Compression</vt:lpstr>
      <vt:lpstr>Question</vt:lpstr>
      <vt:lpstr>Answer</vt:lpstr>
      <vt:lpstr>Text Processing</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Inforamation Security and  Protection</vt:lpstr>
      <vt:lpstr>Question</vt:lpstr>
      <vt:lpstr>Answer</vt:lpstr>
      <vt:lpstr>Presentations Systems</vt:lpstr>
      <vt:lpstr>Question</vt:lpstr>
      <vt:lpstr>Answer</vt:lpstr>
      <vt:lpstr>Multimedia</vt:lpstr>
      <vt:lpstr>Question</vt:lpstr>
      <vt:lpstr>Answer</vt:lpstr>
      <vt:lpstr>Computer Networks</vt:lpstr>
      <vt:lpstr>Question</vt:lpstr>
      <vt:lpstr>Answer</vt:lpstr>
      <vt:lpstr>Internet</vt:lpstr>
      <vt:lpstr>Question</vt:lpstr>
      <vt:lpstr>Question</vt:lpstr>
      <vt:lpstr>Answer</vt:lpstr>
      <vt:lpstr>Electronic Communications</vt:lpstr>
      <vt:lpstr>Question</vt:lpstr>
      <vt:lpstr>Answer</vt:lpstr>
      <vt:lpstr>World Wide Web (WWW)</vt:lpstr>
      <vt:lpstr>Question</vt:lpstr>
      <vt:lpstr>Answer</vt:lpstr>
      <vt:lpstr>Web Design, HTML, CSS</vt:lpstr>
      <vt:lpstr>Question</vt:lpstr>
      <vt:lpstr>Answer</vt:lpstr>
      <vt:lpstr>JavaScript</vt:lpstr>
      <vt:lpstr>Question</vt:lpstr>
      <vt:lpstr>Answer</vt:lpstr>
      <vt:lpstr>Telerik School Academy</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simon</cp:lastModifiedBy>
  <cp:revision>645</cp:revision>
  <dcterms:created xsi:type="dcterms:W3CDTF">2007-12-08T16:03:35Z</dcterms:created>
  <dcterms:modified xsi:type="dcterms:W3CDTF">2013-11-28T17:52:46Z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